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8622"/>
    <a:srgbClr val="28A028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5" autoAdjust="0"/>
    <p:restoredTop sz="94654" autoAdjust="0"/>
  </p:normalViewPr>
  <p:slideViewPr>
    <p:cSldViewPr snapToGrid="0" showGuides="1">
      <p:cViewPr varScale="1">
        <p:scale>
          <a:sx n="101" d="100"/>
          <a:sy n="101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6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8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8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3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4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8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5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1A29-D032-4C5D-983A-93A114EBAD18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EF43-2133-4703-90B1-DECCD4432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c.ny.gov/public/43706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780" y="312882"/>
            <a:ext cx="8686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The Story of </a:t>
            </a:r>
            <a:r>
              <a:rPr lang="en-US" sz="2800" b="1" dirty="0" err="1" smtClean="0">
                <a:solidFill>
                  <a:srgbClr val="228622"/>
                </a:solidFill>
                <a:latin typeface="Comic Sans MS" panose="030F0702030302020204" pitchFamily="66" charset="0"/>
              </a:rPr>
              <a:t>NatureFest’s</a:t>
            </a:r>
            <a:r>
              <a:rPr lang="en-US" sz="2800" b="1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Zero </a:t>
            </a:r>
            <a:r>
              <a:rPr lang="en-US" sz="2800" b="1" dirty="0">
                <a:solidFill>
                  <a:srgbClr val="228622"/>
                </a:solidFill>
                <a:latin typeface="Comic Sans MS" panose="030F0702030302020204" pitchFamily="66" charset="0"/>
              </a:rPr>
              <a:t>Waste E</a:t>
            </a:r>
            <a:r>
              <a:rPr lang="en-US" sz="2800" b="1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fforts Since 2016</a:t>
            </a:r>
            <a:endParaRPr lang="en-US" sz="2800" b="1" dirty="0">
              <a:solidFill>
                <a:srgbClr val="228622"/>
              </a:solidFill>
              <a:latin typeface="Comic Sans MS" panose="030F0702030302020204" pitchFamily="66" charset="0"/>
            </a:endParaRPr>
          </a:p>
          <a:p>
            <a:r>
              <a:rPr lang="en-US" dirty="0"/>
              <a:t> </a:t>
            </a:r>
            <a:endParaRPr lang="en-US" sz="1600" dirty="0"/>
          </a:p>
          <a:p>
            <a:pPr algn="ctr"/>
            <a:r>
              <a:rPr lang="en-US" sz="2400" b="1" dirty="0" smtClean="0">
                <a:latin typeface="Comic Sans MS" panose="030F0702030302020204" pitchFamily="66" charset="0"/>
              </a:rPr>
              <a:t>How It Began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dirty="0"/>
          </a:p>
          <a:p>
            <a:pPr algn="ctr"/>
            <a:r>
              <a:rPr lang="en-US" dirty="0" err="1" smtClean="0"/>
              <a:t>Shereen</a:t>
            </a:r>
            <a:r>
              <a:rPr lang="en-US" dirty="0" smtClean="0"/>
              <a:t> </a:t>
            </a:r>
            <a:r>
              <a:rPr lang="en-US" dirty="0"/>
              <a:t>Brock from </a:t>
            </a:r>
            <a:r>
              <a:rPr lang="en-US" dirty="0" smtClean="0"/>
              <a:t>NYS DEC </a:t>
            </a:r>
            <a:r>
              <a:rPr lang="en-US" dirty="0"/>
              <a:t>tabled Reduce, Reuse, Recycle at our 2015 event.  She was stationed right behind our food prep and sales area and after </a:t>
            </a:r>
            <a:r>
              <a:rPr lang="en-US" dirty="0" smtClean="0"/>
              <a:t>the event </a:t>
            </a:r>
            <a:r>
              <a:rPr lang="en-US" dirty="0"/>
              <a:t>commented on </a:t>
            </a:r>
            <a:r>
              <a:rPr lang="en-US" dirty="0" smtClean="0"/>
              <a:t>how much </a:t>
            </a:r>
            <a:r>
              <a:rPr lang="en-US" dirty="0"/>
              <a:t>waste we created as a result of our operations with food and baked good sales.</a:t>
            </a:r>
            <a:endParaRPr lang="en-US" sz="1600" dirty="0"/>
          </a:p>
          <a:p>
            <a:r>
              <a:rPr lang="en-US" dirty="0"/>
              <a:t> </a:t>
            </a:r>
            <a:endParaRPr lang="en-US" sz="1600" dirty="0"/>
          </a:p>
          <a:p>
            <a:pPr algn="ctr"/>
            <a:r>
              <a:rPr lang="en-US" sz="2400" b="1" dirty="0" smtClean="0">
                <a:latin typeface="Comic Sans MS" panose="030F0702030302020204" pitchFamily="66" charset="0"/>
              </a:rPr>
              <a:t>What We Decided To Do</a:t>
            </a:r>
          </a:p>
          <a:p>
            <a:endParaRPr lang="en-US" sz="1600" dirty="0"/>
          </a:p>
          <a:p>
            <a:pPr lvl="0"/>
            <a:r>
              <a:rPr lang="en-US" dirty="0"/>
              <a:t>We met with </a:t>
            </a:r>
            <a:r>
              <a:rPr lang="en-US" dirty="0" smtClean="0"/>
              <a:t>NYS DEC </a:t>
            </a:r>
            <a:r>
              <a:rPr lang="en-US" dirty="0"/>
              <a:t>in July of 2016 to discuss Zero Waste and things we could do to be less wasteful in our prep and sales of food at the </a:t>
            </a:r>
            <a:r>
              <a:rPr lang="en-US" dirty="0" smtClean="0"/>
              <a:t>event.</a:t>
            </a:r>
            <a:r>
              <a:rPr lang="en-US" dirty="0"/>
              <a:t> </a:t>
            </a:r>
            <a:r>
              <a:rPr lang="en-US" dirty="0" smtClean="0"/>
              <a:t>NYS DEC </a:t>
            </a:r>
            <a:r>
              <a:rPr lang="en-US" dirty="0"/>
              <a:t>collaborated with us to find resources for zero waste strategies, compostable materials, commercial compost </a:t>
            </a:r>
            <a:r>
              <a:rPr lang="en-US" dirty="0" smtClean="0"/>
              <a:t>facilities.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NYS DEC then created </a:t>
            </a:r>
            <a:r>
              <a:rPr lang="en-US" dirty="0"/>
              <a:t>flyers describing zero waste </a:t>
            </a:r>
            <a:r>
              <a:rPr lang="en-US" dirty="0" smtClean="0"/>
              <a:t>events - what </a:t>
            </a:r>
            <a:r>
              <a:rPr lang="en-US" dirty="0"/>
              <a:t>are </a:t>
            </a:r>
            <a:r>
              <a:rPr lang="en-US" dirty="0" smtClean="0"/>
              <a:t>they and </a:t>
            </a:r>
            <a:r>
              <a:rPr lang="en-US" dirty="0"/>
              <a:t>what actions can attendees do to help with the </a:t>
            </a:r>
            <a:r>
              <a:rPr lang="en-US" dirty="0" smtClean="0"/>
              <a:t>effort. This enabled the Friends to remind all attendees to help </a:t>
            </a:r>
            <a:r>
              <a:rPr lang="en-US" dirty="0"/>
              <a:t>make our event </a:t>
            </a:r>
            <a:r>
              <a:rPr lang="en-US" b="1" i="1" dirty="0" smtClean="0"/>
              <a:t>ZERO WASTE!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71099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618" y="177905"/>
            <a:ext cx="76107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So…how have we done since then?</a:t>
            </a:r>
            <a:endParaRPr lang="en-US" sz="2800" b="1" dirty="0">
              <a:solidFill>
                <a:srgbClr val="228622"/>
              </a:solidFill>
              <a:latin typeface="Comic Sans MS" panose="030F0702030302020204" pitchFamily="66" charset="0"/>
            </a:endParaRPr>
          </a:p>
          <a:p>
            <a:r>
              <a:rPr lang="en-US" dirty="0"/>
              <a:t> 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35438"/>
              </p:ext>
            </p:extLst>
          </p:nvPr>
        </p:nvGraphicFramePr>
        <p:xfrm>
          <a:off x="385762" y="1261810"/>
          <a:ext cx="8372476" cy="4831017"/>
        </p:xfrm>
        <a:graphic>
          <a:graphicData uri="http://schemas.openxmlformats.org/drawingml/2006/table">
            <a:tbl>
              <a:tblPr/>
              <a:tblGrid>
                <a:gridCol w="2126520">
                  <a:extLst>
                    <a:ext uri="{9D8B030D-6E8A-4147-A177-3AD203B41FA5}">
                      <a16:colId xmlns:a16="http://schemas.microsoft.com/office/drawing/2014/main" val="2884050774"/>
                    </a:ext>
                  </a:extLst>
                </a:gridCol>
                <a:gridCol w="835020">
                  <a:extLst>
                    <a:ext uri="{9D8B030D-6E8A-4147-A177-3AD203B41FA5}">
                      <a16:colId xmlns:a16="http://schemas.microsoft.com/office/drawing/2014/main" val="1317220671"/>
                    </a:ext>
                  </a:extLst>
                </a:gridCol>
                <a:gridCol w="745952">
                  <a:extLst>
                    <a:ext uri="{9D8B030D-6E8A-4147-A177-3AD203B41FA5}">
                      <a16:colId xmlns:a16="http://schemas.microsoft.com/office/drawing/2014/main" val="1193624743"/>
                    </a:ext>
                  </a:extLst>
                </a:gridCol>
                <a:gridCol w="745952">
                  <a:extLst>
                    <a:ext uri="{9D8B030D-6E8A-4147-A177-3AD203B41FA5}">
                      <a16:colId xmlns:a16="http://schemas.microsoft.com/office/drawing/2014/main" val="2138931518"/>
                    </a:ext>
                  </a:extLst>
                </a:gridCol>
                <a:gridCol w="745952">
                  <a:extLst>
                    <a:ext uri="{9D8B030D-6E8A-4147-A177-3AD203B41FA5}">
                      <a16:colId xmlns:a16="http://schemas.microsoft.com/office/drawing/2014/main" val="3119595928"/>
                    </a:ext>
                  </a:extLst>
                </a:gridCol>
                <a:gridCol w="745952">
                  <a:extLst>
                    <a:ext uri="{9D8B030D-6E8A-4147-A177-3AD203B41FA5}">
                      <a16:colId xmlns:a16="http://schemas.microsoft.com/office/drawing/2014/main" val="1026512008"/>
                    </a:ext>
                  </a:extLst>
                </a:gridCol>
                <a:gridCol w="2427128">
                  <a:extLst>
                    <a:ext uri="{9D8B030D-6E8A-4147-A177-3AD203B41FA5}">
                      <a16:colId xmlns:a16="http://schemas.microsoft.com/office/drawing/2014/main" val="1834046111"/>
                    </a:ext>
                  </a:extLst>
                </a:gridCol>
              </a:tblGrid>
              <a:tr h="809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Non-Landfill Items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Non-Landfill Items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1071"/>
                  </a:ext>
                </a:extLst>
              </a:tr>
              <a:tr h="269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Recyclables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Recyclables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718358"/>
                  </a:ext>
                </a:extLst>
              </a:tr>
              <a:tr h="539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Bottle/Can Deposits Only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Bottle/Can Deposits Only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97404"/>
                  </a:ext>
                </a:extLst>
              </a:tr>
              <a:tr h="539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Compost - Food and</a:t>
                      </a:r>
                      <a:b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Compostable Serviceware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Compost - Food Only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709112"/>
                  </a:ext>
                </a:extLst>
              </a:tr>
              <a:tr h="269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“JUST Water”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Bottles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41893"/>
                  </a:ext>
                </a:extLst>
              </a:tr>
              <a:tr h="269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Film Plastic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150465"/>
                  </a:ext>
                </a:extLst>
              </a:tr>
              <a:tr h="539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Lbs of Waste Diverted From Landfill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420971"/>
                  </a:ext>
                </a:extLst>
              </a:tr>
              <a:tr h="256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465110"/>
                  </a:ext>
                </a:extLst>
              </a:tr>
              <a:tr h="789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Landfill Items</a:t>
                      </a: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 </a:t>
                      </a: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(lbs)</a:t>
                      </a:r>
                      <a:b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Landfill Items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99197"/>
                  </a:ext>
                </a:extLst>
              </a:tr>
              <a:tr h="5489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Trash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Trash 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43917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699" y="6238875"/>
            <a:ext cx="5562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% Diverted From Landfill       63.10       75.49       71.75      72.78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618" y="243512"/>
            <a:ext cx="761076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100 </a:t>
            </a:r>
            <a:r>
              <a:rPr lang="en-US" sz="3200" dirty="0">
                <a:solidFill>
                  <a:srgbClr val="228622"/>
                </a:solidFill>
                <a:latin typeface="Comic Sans MS" panose="030F0702030302020204" pitchFamily="66" charset="0"/>
              </a:rPr>
              <a:t>Billion (100,000,000,000</a:t>
            </a:r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Number of bags Americans use and toss PER YEAR</a:t>
            </a:r>
          </a:p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46,000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Pieces of plastic per square mile of ocean</a:t>
            </a:r>
            <a:endParaRPr lang="en-US" sz="4000" dirty="0" smtClean="0">
              <a:solidFill>
                <a:srgbClr val="22862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90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Percent of all trash floating on the ocean’s surface that is plastic</a:t>
            </a:r>
          </a:p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Less than 5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Percent of bags that are recycled</a:t>
            </a:r>
          </a:p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Only 1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Number of times a plastic bag can be recycled into another product</a:t>
            </a:r>
          </a:p>
          <a:p>
            <a:pPr algn="ctr"/>
            <a:r>
              <a:rPr lang="en-US" sz="32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NEVER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The disappearance of “biodegradable” or “compostable” plastic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3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618" y="947340"/>
            <a:ext cx="761076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228622"/>
                </a:solidFill>
                <a:latin typeface="Comic Sans MS" panose="030F0702030302020204" pitchFamily="66" charset="0"/>
              </a:rPr>
              <a:t>For More Information 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Connect to the NYS DEC Website: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>
                <a:hlinkClick r:id="rId2"/>
              </a:rPr>
              <a:t>Reduce, Reuse, Recycle and Compost</a:t>
            </a:r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https://dec.ny.gov/public/43706.html</a:t>
            </a:r>
            <a:endParaRPr lang="en-US" sz="2800" dirty="0"/>
          </a:p>
          <a:p>
            <a:r>
              <a:rPr lang="en-US" dirty="0"/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7184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419</Words>
  <Application>Microsoft Office PowerPoint</Application>
  <PresentationFormat>On-screen Show (4:3)</PresentationFormat>
  <Paragraphs>102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PJL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J Lomasney</dc:creator>
  <cp:lastModifiedBy>Paula J Lomasney</cp:lastModifiedBy>
  <cp:revision>21</cp:revision>
  <dcterms:created xsi:type="dcterms:W3CDTF">2020-09-08T17:32:14Z</dcterms:created>
  <dcterms:modified xsi:type="dcterms:W3CDTF">2020-09-09T13:59:54Z</dcterms:modified>
</cp:coreProperties>
</file>