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9" r:id="rId5"/>
    <p:sldId id="260" r:id="rId6"/>
    <p:sldId id="261" r:id="rId7"/>
    <p:sldId id="262" r:id="rId8"/>
    <p:sldId id="318" r:id="rId9"/>
    <p:sldId id="319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4" r:id="rId45"/>
    <p:sldId id="303" r:id="rId46"/>
    <p:sldId id="305" r:id="rId47"/>
    <p:sldId id="306" r:id="rId48"/>
    <p:sldId id="307" r:id="rId49"/>
    <p:sldId id="308" r:id="rId50"/>
    <p:sldId id="309" r:id="rId51"/>
    <p:sldId id="310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ryl Agris" initials="CA" lastIdx="2" clrIdx="0">
    <p:extLst>
      <p:ext uri="{19B8F6BF-5375-455C-9EA6-DF929625EA0E}">
        <p15:presenceInfo xmlns:p15="http://schemas.microsoft.com/office/powerpoint/2012/main" userId="6cfa66bb184a86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6C320A"/>
    <a:srgbClr val="C9D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2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3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4T17:32:10.131" idx="2">
    <p:pos x="7531" y="1636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6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6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1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1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8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8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9/7/20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3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9/7/20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9/7/20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7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1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7D9A-E640-4292-98EA-80FE072FB50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4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97D9A-E640-4292-98EA-80FE072FB50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3E05A-03D3-4971-959F-4E5FAD24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7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18" Type="http://schemas.openxmlformats.org/officeDocument/2006/relationships/slide" Target="slide34.xml"/><Relationship Id="rId26" Type="http://schemas.openxmlformats.org/officeDocument/2006/relationships/slide" Target="slide50.xml"/><Relationship Id="rId3" Type="http://schemas.openxmlformats.org/officeDocument/2006/relationships/slide" Target="slide4.xml"/><Relationship Id="rId21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17" Type="http://schemas.openxmlformats.org/officeDocument/2006/relationships/slide" Target="slide32.xml"/><Relationship Id="rId25" Type="http://schemas.openxmlformats.org/officeDocument/2006/relationships/slide" Target="slide48.xml"/><Relationship Id="rId2" Type="http://schemas.openxmlformats.org/officeDocument/2006/relationships/slide" Target="slide2.xml"/><Relationship Id="rId16" Type="http://schemas.openxmlformats.org/officeDocument/2006/relationships/slide" Target="slide30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24" Type="http://schemas.openxmlformats.org/officeDocument/2006/relationships/slide" Target="slide46.xml"/><Relationship Id="rId5" Type="http://schemas.openxmlformats.org/officeDocument/2006/relationships/slide" Target="slide8.xml"/><Relationship Id="rId15" Type="http://schemas.openxmlformats.org/officeDocument/2006/relationships/slide" Target="slide28.xml"/><Relationship Id="rId23" Type="http://schemas.openxmlformats.org/officeDocument/2006/relationships/slide" Target="slide44.xml"/><Relationship Id="rId10" Type="http://schemas.openxmlformats.org/officeDocument/2006/relationships/slide" Target="slide18.xml"/><Relationship Id="rId19" Type="http://schemas.openxmlformats.org/officeDocument/2006/relationships/slide" Target="slide36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6.xml"/><Relationship Id="rId22" Type="http://schemas.openxmlformats.org/officeDocument/2006/relationships/slide" Target="slide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http://www.friendsofmoreaulake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19295"/>
              </p:ext>
            </p:extLst>
          </p:nvPr>
        </p:nvGraphicFramePr>
        <p:xfrm>
          <a:off x="381000" y="702302"/>
          <a:ext cx="114300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6788057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2727929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9607273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97611027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661569993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FF00"/>
                          </a:solidFill>
                          <a:latin typeface="Imprint MT Shadow" pitchFamily="82" charset="77"/>
                        </a:rPr>
                        <a:t> </a:t>
                      </a:r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32310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809208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55135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18534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04831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Imprint MT Shadow" pitchFamily="8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3988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901" y="728870"/>
            <a:ext cx="1989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Imprint MT Shadow" pitchFamily="82" charset="77"/>
              </a:rPr>
              <a:t>Friends of Moreau Lake State Park</a:t>
            </a: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898727" y="1788421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" action="ppaction://hlinksldjump"/>
              </a:rPr>
              <a:t>20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898727" y="2802027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3" action="ppaction://hlinksldjump"/>
              </a:rPr>
              <a:t>40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898727" y="3806542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4" action="ppaction://hlinksldjump"/>
              </a:rPr>
              <a:t>60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898727" y="4820104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5" action="ppaction://hlinksldjump"/>
              </a:rPr>
              <a:t>80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898727" y="5912874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6" action="ppaction://hlinksldjump"/>
              </a:rPr>
              <a:t>100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0680" y="898147"/>
            <a:ext cx="19235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Environmental </a:t>
            </a:r>
            <a:r>
              <a:rPr lang="en-US" sz="2000" dirty="0">
                <a:solidFill>
                  <a:srgbClr val="FFFF00"/>
                </a:solidFill>
                <a:latin typeface="Imprint MT Shadow" pitchFamily="82" charset="77"/>
              </a:rPr>
              <a:t>Education</a:t>
            </a:r>
            <a:endParaRPr lang="en-US" sz="2000" b="1" dirty="0">
              <a:solidFill>
                <a:srgbClr val="FFFF00"/>
              </a:solidFill>
              <a:latin typeface="Imprint MT Shadow" pitchFamily="8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4216" y="1036646"/>
            <a:ext cx="1791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Imprint MT Shadow" pitchFamily="82" charset="77"/>
              </a:rPr>
              <a:t>Stewardship</a:t>
            </a:r>
            <a:endParaRPr lang="en-US" sz="2000" b="1" dirty="0">
              <a:solidFill>
                <a:srgbClr val="FFFF00"/>
              </a:solidFill>
              <a:latin typeface="Imprint MT Shadow" pitchFamily="82" charset="7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0964" y="728870"/>
            <a:ext cx="1791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Imprint MT Shadow" pitchFamily="82" charset="77"/>
              </a:rPr>
              <a:t>Support for Park Activities and Events</a:t>
            </a:r>
            <a:endParaRPr lang="en-US" sz="2000" b="1" dirty="0">
              <a:solidFill>
                <a:srgbClr val="FFFF00"/>
              </a:solidFill>
              <a:latin typeface="Imprint MT Shadow" pitchFamily="82" charset="77"/>
            </a:endParaRP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3176678" y="1788421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7" action="ppaction://hlinksldjump"/>
              </a:rPr>
              <a:t>20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3176678" y="2802027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8" action="ppaction://hlinksldjump"/>
              </a:rPr>
              <a:t>40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3176678" y="3806542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9" action="ppaction://hlinksldjump"/>
              </a:rPr>
              <a:t>60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8" name="TextBox 27">
            <a:hlinkClick r:id="rId9" action="ppaction://hlinksldjump"/>
          </p:cNvPr>
          <p:cNvSpPr txBox="1"/>
          <p:nvPr/>
        </p:nvSpPr>
        <p:spPr>
          <a:xfrm>
            <a:off x="3176678" y="4820104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0" action="ppaction://hlinksldjump"/>
              </a:rPr>
              <a:t>80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3176678" y="5912874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1" action="ppaction://hlinksldjump"/>
              </a:rPr>
              <a:t>100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0" name="TextBox 29">
            <a:hlinkClick r:id="rId2" action="ppaction://hlinksldjump"/>
          </p:cNvPr>
          <p:cNvSpPr txBox="1"/>
          <p:nvPr/>
        </p:nvSpPr>
        <p:spPr>
          <a:xfrm>
            <a:off x="5454007" y="1788421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548235"/>
                </a:solidFill>
                <a:latin typeface="Impact" panose="020B0806030902050204" pitchFamily="34" charset="0"/>
                <a:hlinkClick r:id="rId12" action="ppaction://hlinksldjump"/>
              </a:rPr>
              <a:t>20</a:t>
            </a:r>
            <a:endParaRPr lang="en-US" sz="4800" dirty="0">
              <a:solidFill>
                <a:srgbClr val="548235"/>
              </a:solidFill>
              <a:latin typeface="Impact" panose="020B0806030902050204" pitchFamily="34" charset="0"/>
            </a:endParaRPr>
          </a:p>
        </p:txBody>
      </p:sp>
      <p:sp>
        <p:nvSpPr>
          <p:cNvPr id="31" name="TextBox 30">
            <a:hlinkClick r:id="rId3" action="ppaction://hlinksldjump"/>
          </p:cNvPr>
          <p:cNvSpPr txBox="1"/>
          <p:nvPr/>
        </p:nvSpPr>
        <p:spPr>
          <a:xfrm>
            <a:off x="5454007" y="2802027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3" action="ppaction://hlinksldjump"/>
              </a:rPr>
              <a:t>40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2" name="TextBox 31">
            <a:hlinkClick r:id="rId4" action="ppaction://hlinksldjump"/>
          </p:cNvPr>
          <p:cNvSpPr txBox="1"/>
          <p:nvPr/>
        </p:nvSpPr>
        <p:spPr>
          <a:xfrm>
            <a:off x="5454007" y="3806542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4" action="ppaction://hlinksldjump"/>
              </a:rPr>
              <a:t>60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3" name="TextBox 32">
            <a:hlinkClick r:id="rId5" action="ppaction://hlinksldjump"/>
          </p:cNvPr>
          <p:cNvSpPr txBox="1"/>
          <p:nvPr/>
        </p:nvSpPr>
        <p:spPr>
          <a:xfrm>
            <a:off x="5454007" y="4820104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5" action="ppaction://hlinksldjump"/>
              </a:rPr>
              <a:t>80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4" name="TextBox 33">
            <a:hlinkClick r:id="rId6" action="ppaction://hlinksldjump"/>
          </p:cNvPr>
          <p:cNvSpPr txBox="1"/>
          <p:nvPr/>
        </p:nvSpPr>
        <p:spPr>
          <a:xfrm>
            <a:off x="5454007" y="5912874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6" action="ppaction://hlinksldjump"/>
              </a:rPr>
              <a:t>100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5" name="TextBox 34">
            <a:hlinkClick r:id="rId2" action="ppaction://hlinksldjump"/>
          </p:cNvPr>
          <p:cNvSpPr txBox="1"/>
          <p:nvPr/>
        </p:nvSpPr>
        <p:spPr>
          <a:xfrm>
            <a:off x="7734545" y="1788421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7" action="ppaction://hlinksldjump"/>
              </a:rPr>
              <a:t>20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6" name="TextBox 35">
            <a:hlinkClick r:id="rId3" action="ppaction://hlinksldjump"/>
          </p:cNvPr>
          <p:cNvSpPr txBox="1"/>
          <p:nvPr/>
        </p:nvSpPr>
        <p:spPr>
          <a:xfrm>
            <a:off x="7734545" y="2802027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8" action="ppaction://hlinksldjump"/>
              </a:rPr>
              <a:t>40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7" name="TextBox 36">
            <a:hlinkClick r:id="rId4" action="ppaction://hlinksldjump"/>
          </p:cNvPr>
          <p:cNvSpPr txBox="1"/>
          <p:nvPr/>
        </p:nvSpPr>
        <p:spPr>
          <a:xfrm>
            <a:off x="7734545" y="3806542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19" action="ppaction://hlinksldjump"/>
              </a:rPr>
              <a:t>60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8" name="TextBox 37">
            <a:hlinkClick r:id="rId5" action="ppaction://hlinksldjump"/>
          </p:cNvPr>
          <p:cNvSpPr txBox="1"/>
          <p:nvPr/>
        </p:nvSpPr>
        <p:spPr>
          <a:xfrm>
            <a:off x="7734545" y="4820104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0" action="ppaction://hlinksldjump"/>
              </a:rPr>
              <a:t>80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9" name="TextBox 38">
            <a:hlinkClick r:id="rId6" action="ppaction://hlinksldjump"/>
          </p:cNvPr>
          <p:cNvSpPr txBox="1"/>
          <p:nvPr/>
        </p:nvSpPr>
        <p:spPr>
          <a:xfrm>
            <a:off x="7734545" y="5912874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1" action="ppaction://hlinksldjump"/>
              </a:rPr>
              <a:t>100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0" name="TextBox 39">
            <a:hlinkClick r:id="rId2" action="ppaction://hlinksldjump"/>
          </p:cNvPr>
          <p:cNvSpPr txBox="1"/>
          <p:nvPr/>
        </p:nvSpPr>
        <p:spPr>
          <a:xfrm>
            <a:off x="10027863" y="1788421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2" action="ppaction://hlinksldjump"/>
              </a:rPr>
              <a:t>20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TextBox 40">
            <a:hlinkClick r:id="rId3" action="ppaction://hlinksldjump"/>
          </p:cNvPr>
          <p:cNvSpPr txBox="1"/>
          <p:nvPr/>
        </p:nvSpPr>
        <p:spPr>
          <a:xfrm>
            <a:off x="10027863" y="2802027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3" action="ppaction://hlinksldjump"/>
              </a:rPr>
              <a:t>40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TextBox 41">
            <a:hlinkClick r:id="rId4" action="ppaction://hlinksldjump"/>
          </p:cNvPr>
          <p:cNvSpPr txBox="1"/>
          <p:nvPr/>
        </p:nvSpPr>
        <p:spPr>
          <a:xfrm>
            <a:off x="10027863" y="3806542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4" action="ppaction://hlinksldjump"/>
              </a:rPr>
              <a:t>60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3" name="TextBox 42">
            <a:hlinkClick r:id="rId5" action="ppaction://hlinksldjump"/>
          </p:cNvPr>
          <p:cNvSpPr txBox="1"/>
          <p:nvPr/>
        </p:nvSpPr>
        <p:spPr>
          <a:xfrm>
            <a:off x="10027863" y="4820104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5" action="ppaction://hlinksldjump"/>
              </a:rPr>
              <a:t>80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4" name="TextBox 43">
            <a:hlinkClick r:id="rId6" action="ppaction://hlinksldjump"/>
          </p:cNvPr>
          <p:cNvSpPr txBox="1"/>
          <p:nvPr/>
        </p:nvSpPr>
        <p:spPr>
          <a:xfrm>
            <a:off x="10027863" y="5912874"/>
            <a:ext cx="12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hlinkClick r:id="rId26" action="ppaction://hlinksldjump"/>
              </a:rPr>
              <a:t>100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521379" y="728870"/>
            <a:ext cx="219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srgbClr val="FFFF00"/>
                </a:solidFill>
                <a:latin typeface="Imprint MT Shadow" pitchFamily="82" charset="77"/>
              </a:rPr>
              <a:t>Activities and Events Sponsored by FOMLSP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527C8-AA53-0F48-936A-04AD2C751205}"/>
              </a:ext>
            </a:extLst>
          </p:cNvPr>
          <p:cNvSpPr txBox="1"/>
          <p:nvPr/>
        </p:nvSpPr>
        <p:spPr>
          <a:xfrm>
            <a:off x="1695795" y="149632"/>
            <a:ext cx="873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Impact" panose="020B0806030902050204" pitchFamily="34" charset="0"/>
              </a:rPr>
              <a:t>Friends of Moreau Lake State Park JEOPARDY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61759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CA972BD-7DCA-604F-AA58-8FFFE4BCAF26}"/>
              </a:ext>
            </a:extLst>
          </p:cNvPr>
          <p:cNvSpPr txBox="1">
            <a:spLocks/>
          </p:cNvSpPr>
          <p:nvPr/>
        </p:nvSpPr>
        <p:spPr>
          <a:xfrm>
            <a:off x="10885750" y="218284"/>
            <a:ext cx="1232430" cy="7905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1EA3323-53A0-984C-AFD6-8E08601F2E5F}"/>
              </a:ext>
            </a:extLst>
          </p:cNvPr>
          <p:cNvSpPr txBox="1">
            <a:spLocks/>
          </p:cNvSpPr>
          <p:nvPr/>
        </p:nvSpPr>
        <p:spPr>
          <a:xfrm>
            <a:off x="237067" y="218284"/>
            <a:ext cx="10515599" cy="9890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Friends of Moreau Lake State Park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33CE33-C842-7544-8438-8D77598A8976}"/>
              </a:ext>
            </a:extLst>
          </p:cNvPr>
          <p:cNvSpPr txBox="1"/>
          <p:nvPr/>
        </p:nvSpPr>
        <p:spPr>
          <a:xfrm>
            <a:off x="237067" y="1134810"/>
            <a:ext cx="11575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These are social Media that FOMLSP uses to tell the world about fabulous Moreau Lake State Park</a:t>
            </a:r>
          </a:p>
        </p:txBody>
      </p:sp>
    </p:spTree>
    <p:extLst>
      <p:ext uri="{BB962C8B-B14F-4D97-AF65-F5344CB8AC3E}">
        <p14:creationId xmlns:p14="http://schemas.microsoft.com/office/powerpoint/2010/main" val="397333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987D827-7B16-4244-8BBC-821FCB339F9C}"/>
              </a:ext>
            </a:extLst>
          </p:cNvPr>
          <p:cNvSpPr txBox="1">
            <a:spLocks/>
          </p:cNvSpPr>
          <p:nvPr/>
        </p:nvSpPr>
        <p:spPr>
          <a:xfrm>
            <a:off x="10885750" y="218284"/>
            <a:ext cx="1232430" cy="7905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C2C85B3-2D38-1E46-A4AD-CF792913258F}"/>
              </a:ext>
            </a:extLst>
          </p:cNvPr>
          <p:cNvSpPr txBox="1">
            <a:spLocks/>
          </p:cNvSpPr>
          <p:nvPr/>
        </p:nvSpPr>
        <p:spPr>
          <a:xfrm>
            <a:off x="237067" y="218284"/>
            <a:ext cx="10515599" cy="9890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Friends of Moreau Lake State Park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1CE43E-08EC-EF4B-9BD8-9F4AA03ED3CA}"/>
              </a:ext>
            </a:extLst>
          </p:cNvPr>
          <p:cNvSpPr txBox="1"/>
          <p:nvPr/>
        </p:nvSpPr>
        <p:spPr>
          <a:xfrm>
            <a:off x="152715" y="2597850"/>
            <a:ext cx="11802218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US" sz="5400" dirty="0">
                <a:solidFill>
                  <a:srgbClr val="FFFF00"/>
                </a:solidFill>
                <a:latin typeface="Imprint MT Shadow" pitchFamily="82" charset="77"/>
              </a:rPr>
              <a:t>What are our web site     </a:t>
            </a:r>
            <a:r>
              <a:rPr lang="en-US" sz="2400" dirty="0">
                <a:latin typeface="Imprint MT Shadow" pitchFamily="82" charset="77"/>
              </a:rPr>
              <a:t>(</a:t>
            </a:r>
            <a:r>
              <a:rPr lang="en-US" sz="2400" u="sng" dirty="0">
                <a:latin typeface="Imprint MT Shadow" pitchFamily="8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www.FriendsofMoreauLake.org</a:t>
            </a:r>
            <a:r>
              <a:rPr lang="en-US" sz="2400" dirty="0">
                <a:latin typeface="Imprint MT Shadow" pitchFamily="82" charset="77"/>
              </a:rPr>
              <a:t>) </a:t>
            </a:r>
          </a:p>
          <a:p>
            <a:pPr>
              <a:lnSpc>
                <a:spcPts val="5800"/>
              </a:lnSpc>
            </a:pPr>
            <a:r>
              <a:rPr lang="en-US" sz="5400" dirty="0">
                <a:solidFill>
                  <a:srgbClr val="FFFF00"/>
                </a:solidFill>
                <a:latin typeface="Imprint MT Shadow" pitchFamily="82" charset="77"/>
              </a:rPr>
              <a:t>and our </a:t>
            </a:r>
            <a:r>
              <a:rPr lang="en-US" sz="5400" dirty="0" err="1">
                <a:solidFill>
                  <a:srgbClr val="FFFF00"/>
                </a:solidFill>
                <a:latin typeface="Imprint MT Shadow" pitchFamily="82" charset="77"/>
              </a:rPr>
              <a:t>FaceBook</a:t>
            </a:r>
            <a:r>
              <a:rPr lang="en-US" sz="5400" dirty="0">
                <a:solidFill>
                  <a:srgbClr val="FFFF00"/>
                </a:solidFill>
                <a:latin typeface="Imprint MT Shadow" pitchFamily="82" charset="77"/>
              </a:rPr>
              <a:t> page ? </a:t>
            </a:r>
            <a:r>
              <a:rPr lang="en-US" sz="2400" dirty="0">
                <a:latin typeface="Imprint MT Shadow" pitchFamily="82" charset="77"/>
              </a:rPr>
              <a:t>(@</a:t>
            </a:r>
            <a:r>
              <a:rPr lang="en-US" sz="2400" dirty="0" err="1">
                <a:latin typeface="Imprint MT Shadow" pitchFamily="82" charset="77"/>
              </a:rPr>
              <a:t>FriendsOfMoreauLake</a:t>
            </a:r>
            <a:r>
              <a:rPr lang="en-US" sz="2400" dirty="0">
                <a:latin typeface="Imprint MT Shadow" pitchFamily="82" charset="77"/>
              </a:rPr>
              <a:t>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0F140-27F8-F14A-9166-4487428B02DC}"/>
              </a:ext>
            </a:extLst>
          </p:cNvPr>
          <p:cNvSpPr txBox="1"/>
          <p:nvPr/>
        </p:nvSpPr>
        <p:spPr>
          <a:xfrm>
            <a:off x="237067" y="1134810"/>
            <a:ext cx="11575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These are social Media that FOMLSP uses to tell the world about fabulous Moreau Lake State Park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E9540-3505-9640-8CFB-B5A9FD74F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21" y="4414332"/>
            <a:ext cx="3633280" cy="2225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BA1FA9-38CF-B442-AD0A-6FEDCF11EE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72" y="4414332"/>
            <a:ext cx="2144948" cy="222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0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1275" y="1139814"/>
            <a:ext cx="9390725" cy="12816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the place where Friends help the Park Environmental Educator(s)</a:t>
            </a:r>
          </a:p>
          <a:p>
            <a:pPr marL="0" indent="0">
              <a:buNone/>
            </a:pP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69F82E3-32CB-8446-9162-BDE91D4423D9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Environmental Education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C1F4F9A-6BEF-7D42-9997-DEC62D595553}"/>
              </a:ext>
            </a:extLst>
          </p:cNvPr>
          <p:cNvSpPr txBox="1">
            <a:spLocks/>
          </p:cNvSpPr>
          <p:nvPr/>
        </p:nvSpPr>
        <p:spPr>
          <a:xfrm>
            <a:off x="11044235" y="119563"/>
            <a:ext cx="108003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20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13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4737" y="2509051"/>
            <a:ext cx="8813129" cy="1588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FF00"/>
                </a:solidFill>
                <a:latin typeface="Imprint MT Shadow" pitchFamily="82" charset="77"/>
              </a:rPr>
              <a:t>What is the Nature Center ? 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955D837-692C-944E-A1A3-7C99728D70ED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Environmental Education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510294-C496-3D4C-88CC-514A0104E36C}"/>
              </a:ext>
            </a:extLst>
          </p:cNvPr>
          <p:cNvSpPr txBox="1">
            <a:spLocks/>
          </p:cNvSpPr>
          <p:nvPr/>
        </p:nvSpPr>
        <p:spPr>
          <a:xfrm>
            <a:off x="11044235" y="119563"/>
            <a:ext cx="108003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20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65634E7-B59A-5D4F-BBA4-22F951B981DD}"/>
              </a:ext>
            </a:extLst>
          </p:cNvPr>
          <p:cNvSpPr txBox="1">
            <a:spLocks/>
          </p:cNvSpPr>
          <p:nvPr/>
        </p:nvSpPr>
        <p:spPr>
          <a:xfrm>
            <a:off x="261275" y="1139814"/>
            <a:ext cx="9390725" cy="1281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>
                <a:solidFill>
                  <a:schemeClr val="bg1">
                    <a:lumMod val="85000"/>
                  </a:schemeClr>
                </a:solidFill>
              </a:rPr>
              <a:t>This is the place where Friends help the Park Environmental Educator(s)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052B5C-8F65-9345-8876-BDF2FDE6DA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8"/>
          <a:stretch/>
        </p:blipFill>
        <p:spPr>
          <a:xfrm>
            <a:off x="6218676" y="3583144"/>
            <a:ext cx="3217426" cy="2921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7BD97F-5088-3D45-A5DA-537901D5A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2" y="3583144"/>
            <a:ext cx="3798958" cy="292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5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1275" y="1610979"/>
            <a:ext cx="6444326" cy="1369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fine way to learn about MLSP after dusk</a:t>
            </a:r>
          </a:p>
          <a:p>
            <a:pPr marL="0" indent="0">
              <a:buNone/>
            </a:pP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1D8C36-CDE6-2A40-8267-703003D504AF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Environmental Education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401825-1D60-AB4F-8CDD-806732F37ADF}"/>
              </a:ext>
            </a:extLst>
          </p:cNvPr>
          <p:cNvSpPr txBox="1">
            <a:spLocks/>
          </p:cNvSpPr>
          <p:nvPr/>
        </p:nvSpPr>
        <p:spPr>
          <a:xfrm>
            <a:off x="11044235" y="119563"/>
            <a:ext cx="108003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40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62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1275" y="3640206"/>
            <a:ext cx="5160197" cy="16288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FF00"/>
                </a:solidFill>
                <a:latin typeface="Imprint MT Shadow" pitchFamily="82" charset="77"/>
              </a:rPr>
              <a:t>What is joining a full moon hike ?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C60630-8047-D042-80A1-3E969E357258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Environmental Education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395685-5E1B-E842-B5E7-ADB3C1DFFB3D}"/>
              </a:ext>
            </a:extLst>
          </p:cNvPr>
          <p:cNvSpPr txBox="1">
            <a:spLocks/>
          </p:cNvSpPr>
          <p:nvPr/>
        </p:nvSpPr>
        <p:spPr>
          <a:xfrm>
            <a:off x="11044235" y="119563"/>
            <a:ext cx="108003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40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AE4074-94AE-FA45-83D6-41397023B615}"/>
              </a:ext>
            </a:extLst>
          </p:cNvPr>
          <p:cNvSpPr txBox="1">
            <a:spLocks/>
          </p:cNvSpPr>
          <p:nvPr/>
        </p:nvSpPr>
        <p:spPr>
          <a:xfrm>
            <a:off x="261275" y="1610979"/>
            <a:ext cx="6444326" cy="1369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fine way to learn about MLSP after dusk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B8373-734A-134F-93DE-D6B5B1108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1665356"/>
            <a:ext cx="37719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5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BD7DA1-51E4-534F-AEBD-22439D390ACE}"/>
              </a:ext>
            </a:extLst>
          </p:cNvPr>
          <p:cNvSpPr txBox="1">
            <a:spLocks/>
          </p:cNvSpPr>
          <p:nvPr/>
        </p:nvSpPr>
        <p:spPr>
          <a:xfrm>
            <a:off x="261275" y="1192939"/>
            <a:ext cx="9911425" cy="1313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FOMLSP event that includes environmental education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E9EB5F-EEE6-6549-844D-7757391C426F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Environmental Education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66E699-E3A1-6444-A8E0-60ED767DE64D}"/>
              </a:ext>
            </a:extLst>
          </p:cNvPr>
          <p:cNvSpPr txBox="1">
            <a:spLocks/>
          </p:cNvSpPr>
          <p:nvPr/>
        </p:nvSpPr>
        <p:spPr>
          <a:xfrm>
            <a:off x="11044235" y="119563"/>
            <a:ext cx="108003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60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40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1275" y="2917714"/>
            <a:ext cx="7639756" cy="989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What is Nature Fest ?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198330-0751-9743-8629-8C339B2F06E3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Environmental Education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E9458D3-4248-0443-8709-1234CB90B0AD}"/>
              </a:ext>
            </a:extLst>
          </p:cNvPr>
          <p:cNvSpPr txBox="1">
            <a:spLocks/>
          </p:cNvSpPr>
          <p:nvPr/>
        </p:nvSpPr>
        <p:spPr>
          <a:xfrm>
            <a:off x="11044235" y="119563"/>
            <a:ext cx="108003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60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EFF4CE-745D-9A48-8037-0836E75DB9F5}"/>
              </a:ext>
            </a:extLst>
          </p:cNvPr>
          <p:cNvSpPr txBox="1">
            <a:spLocks/>
          </p:cNvSpPr>
          <p:nvPr/>
        </p:nvSpPr>
        <p:spPr>
          <a:xfrm>
            <a:off x="261275" y="1192939"/>
            <a:ext cx="9911425" cy="1313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FOMLSP event that includes environmental education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ADC53-05AE-9049-AACB-912884C1E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69" y="3906727"/>
            <a:ext cx="3235787" cy="2615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FE49B8-6093-B943-A7F4-B4CA202A5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3906727"/>
            <a:ext cx="3235787" cy="261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24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43B707-8B5F-CE46-B5B7-D57C27387A76}"/>
              </a:ext>
            </a:extLst>
          </p:cNvPr>
          <p:cNvSpPr txBox="1">
            <a:spLocks/>
          </p:cNvSpPr>
          <p:nvPr/>
        </p:nvSpPr>
        <p:spPr>
          <a:xfrm>
            <a:off x="261274" y="1108274"/>
            <a:ext cx="10251943" cy="1380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chance to get up close and personal with a snake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BED1C0-D681-D14D-A87B-97527DB93067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Environmental Education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6AF2B9-950B-814A-A3EF-C1F6EE9E76C5}"/>
              </a:ext>
            </a:extLst>
          </p:cNvPr>
          <p:cNvSpPr txBox="1">
            <a:spLocks/>
          </p:cNvSpPr>
          <p:nvPr/>
        </p:nvSpPr>
        <p:spPr>
          <a:xfrm>
            <a:off x="11044235" y="119563"/>
            <a:ext cx="108003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80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04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64066" y="2777928"/>
            <a:ext cx="4579409" cy="2886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solidFill>
                  <a:srgbClr val="FFFF00"/>
                </a:solidFill>
                <a:latin typeface="Imprint MT Shadow" pitchFamily="82" charset="77"/>
              </a:rPr>
              <a:t>What is part of environmental education at Nature Fest ? </a:t>
            </a:r>
            <a:r>
              <a:rPr lang="en-US" sz="5400" b="1" dirty="0">
                <a:solidFill>
                  <a:srgbClr val="FFFF00"/>
                </a:solidFill>
                <a:latin typeface="Imprint MT Shadow" pitchFamily="82" charset="77"/>
              </a:rPr>
              <a:t> </a:t>
            </a:r>
            <a:endParaRPr lang="en-US" sz="5400" dirty="0">
              <a:solidFill>
                <a:srgbClr val="FFFF00"/>
              </a:solidFill>
              <a:latin typeface="Imprint MT Shadow" pitchFamily="8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003EE3A-9A1C-FC4D-B2B9-0F747E335609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Environmental Education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137B1F-25B9-114A-B5AB-CB81295AE147}"/>
              </a:ext>
            </a:extLst>
          </p:cNvPr>
          <p:cNvSpPr txBox="1">
            <a:spLocks/>
          </p:cNvSpPr>
          <p:nvPr/>
        </p:nvSpPr>
        <p:spPr>
          <a:xfrm>
            <a:off x="11044235" y="119563"/>
            <a:ext cx="108003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80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EF8D86-4C13-3340-B66E-63F5710AB2AA}"/>
              </a:ext>
            </a:extLst>
          </p:cNvPr>
          <p:cNvSpPr txBox="1">
            <a:spLocks/>
          </p:cNvSpPr>
          <p:nvPr/>
        </p:nvSpPr>
        <p:spPr>
          <a:xfrm>
            <a:off x="261274" y="1108274"/>
            <a:ext cx="10251943" cy="1380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chance to get up close and personal with a snake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EFD7A-C0D3-5548-9DF3-383E2686B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46" y="2971800"/>
            <a:ext cx="3629820" cy="272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0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62" y="119562"/>
            <a:ext cx="10812990" cy="913371"/>
          </a:xfrm>
        </p:spPr>
        <p:txBody>
          <a:bodyPr anchor="t" anchorCtr="0">
            <a:noAutofit/>
          </a:bodyPr>
          <a:lstStyle/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Friends of Moreau Lake State Park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044235" y="119563"/>
            <a:ext cx="108003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20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A3BAC6-1FEE-E14A-B5D0-FCAEC0FDE39A}"/>
              </a:ext>
            </a:extLst>
          </p:cNvPr>
          <p:cNvSpPr txBox="1">
            <a:spLocks/>
          </p:cNvSpPr>
          <p:nvPr/>
        </p:nvSpPr>
        <p:spPr>
          <a:xfrm>
            <a:off x="263261" y="1279408"/>
            <a:ext cx="10780973" cy="3740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8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It is a 100 % volunteer 501(c)3 non-profit corporation that</a:t>
            </a:r>
          </a:p>
          <a:p>
            <a:pPr marL="457200" indent="-457200">
              <a:lnSpc>
                <a:spcPts val="48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• Facilitates and organizes events and projects at the Park</a:t>
            </a:r>
          </a:p>
          <a:p>
            <a:pPr marL="457200" indent="-457200">
              <a:lnSpc>
                <a:spcPts val="48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• Purchases supplies, equipment, and food for folks and critters</a:t>
            </a:r>
          </a:p>
        </p:txBody>
      </p:sp>
    </p:spTree>
    <p:extLst>
      <p:ext uri="{BB962C8B-B14F-4D97-AF65-F5344CB8AC3E}">
        <p14:creationId xmlns:p14="http://schemas.microsoft.com/office/powerpoint/2010/main" val="2637998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810F19-5A49-5C45-B269-FD109BC22EF7}"/>
              </a:ext>
            </a:extLst>
          </p:cNvPr>
          <p:cNvSpPr txBox="1">
            <a:spLocks/>
          </p:cNvSpPr>
          <p:nvPr/>
        </p:nvSpPr>
        <p:spPr>
          <a:xfrm>
            <a:off x="261274" y="1139482"/>
            <a:ext cx="8754139" cy="1265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chance to visit scary stations and learn about the environment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602BFE-BDD2-5D47-BF42-7E22E22173FD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Environmental Education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060C9B6-2987-C047-80AE-023B325DADB4}"/>
              </a:ext>
            </a:extLst>
          </p:cNvPr>
          <p:cNvSpPr txBox="1">
            <a:spLocks/>
          </p:cNvSpPr>
          <p:nvPr/>
        </p:nvSpPr>
        <p:spPr>
          <a:xfrm>
            <a:off x="10872789" y="119563"/>
            <a:ext cx="1251478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31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1273" y="3354475"/>
            <a:ext cx="5282277" cy="15372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FF00"/>
                </a:solidFill>
                <a:latin typeface="Imprint MT Shadow" pitchFamily="82" charset="77"/>
              </a:rPr>
              <a:t>What is the Halloween walk ? 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5D312AA-85B8-5143-AC39-E1D6307B8386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Environmental Education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CE2AA6-BBC3-274A-85C4-904456D945D7}"/>
              </a:ext>
            </a:extLst>
          </p:cNvPr>
          <p:cNvSpPr txBox="1">
            <a:spLocks/>
          </p:cNvSpPr>
          <p:nvPr/>
        </p:nvSpPr>
        <p:spPr>
          <a:xfrm>
            <a:off x="10872789" y="119563"/>
            <a:ext cx="1251478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F524AF-896D-3F4F-AA62-44E7947FFC9B}"/>
              </a:ext>
            </a:extLst>
          </p:cNvPr>
          <p:cNvSpPr txBox="1">
            <a:spLocks/>
          </p:cNvSpPr>
          <p:nvPr/>
        </p:nvSpPr>
        <p:spPr>
          <a:xfrm>
            <a:off x="261274" y="1139482"/>
            <a:ext cx="8754139" cy="1265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chance to visit scary stations and learn about the environment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C456D-1EA5-474B-85B9-815265011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2691152"/>
            <a:ext cx="4377860" cy="28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30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BDD8EA-8FD0-BD40-9531-6CD4A54B0877}"/>
              </a:ext>
            </a:extLst>
          </p:cNvPr>
          <p:cNvSpPr txBox="1">
            <a:spLocks/>
          </p:cNvSpPr>
          <p:nvPr/>
        </p:nvSpPr>
        <p:spPr>
          <a:xfrm>
            <a:off x="261275" y="1168399"/>
            <a:ext cx="8560992" cy="1405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These are FOMLSP members who help maintain trails at MLSP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EDC15E-947B-3F4B-AAF4-0D6276384E47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Stewardship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5B2716-3752-734A-8360-CC4690A1BEA1}"/>
              </a:ext>
            </a:extLst>
          </p:cNvPr>
          <p:cNvSpPr txBox="1">
            <a:spLocks/>
          </p:cNvSpPr>
          <p:nvPr/>
        </p:nvSpPr>
        <p:spPr>
          <a:xfrm>
            <a:off x="11044235" y="119563"/>
            <a:ext cx="108003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20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19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1275" y="3630077"/>
            <a:ext cx="4024975" cy="15933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  <a:latin typeface="Imprint MT Shadow" pitchFamily="82" charset="77"/>
              </a:rPr>
              <a:t>Who are trail stewards ?</a:t>
            </a:r>
            <a:endParaRPr lang="en-US" sz="5400" dirty="0">
              <a:solidFill>
                <a:srgbClr val="FFFF00"/>
              </a:solidFill>
              <a:latin typeface="Imprint MT Shadow" pitchFamily="82" charset="77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A52E3AA-C13D-2F40-8DE8-5FC3E237F970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Stewardship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B6876B-2F1B-5848-9E3B-353F6764316F}"/>
              </a:ext>
            </a:extLst>
          </p:cNvPr>
          <p:cNvSpPr txBox="1">
            <a:spLocks/>
          </p:cNvSpPr>
          <p:nvPr/>
        </p:nvSpPr>
        <p:spPr>
          <a:xfrm>
            <a:off x="11044235" y="119563"/>
            <a:ext cx="108003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20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6031A7-3AC2-AE40-AA43-3FE7A36FE2D2}"/>
              </a:ext>
            </a:extLst>
          </p:cNvPr>
          <p:cNvSpPr txBox="1">
            <a:spLocks/>
          </p:cNvSpPr>
          <p:nvPr/>
        </p:nvSpPr>
        <p:spPr>
          <a:xfrm>
            <a:off x="261275" y="1168399"/>
            <a:ext cx="8560992" cy="1405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These are FOMLSP members who help maintain trails at MLSP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7E3B0B-548A-7348-AA8E-887282FE9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70" y="2693187"/>
            <a:ext cx="3048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33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BA80E6-F6C6-D349-A06E-C674840713B1}"/>
              </a:ext>
            </a:extLst>
          </p:cNvPr>
          <p:cNvSpPr txBox="1">
            <a:spLocks/>
          </p:cNvSpPr>
          <p:nvPr/>
        </p:nvSpPr>
        <p:spPr>
          <a:xfrm>
            <a:off x="261275" y="1168399"/>
            <a:ext cx="9559636" cy="1456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day when FOMLSP and others improve trails at MLSP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1B95F5-299E-134B-B993-6C6C644D4CD3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Stewardship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7ACC86-90E3-534C-B584-BDCBA6D0A503}"/>
              </a:ext>
            </a:extLst>
          </p:cNvPr>
          <p:cNvSpPr txBox="1">
            <a:spLocks/>
          </p:cNvSpPr>
          <p:nvPr/>
        </p:nvSpPr>
        <p:spPr>
          <a:xfrm>
            <a:off x="11044235" y="119563"/>
            <a:ext cx="108003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40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3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1275" y="2733077"/>
            <a:ext cx="8139545" cy="10562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What is Trails Day ?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A95DADE-3D44-1441-AF3C-4CC5DB7A19CF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Stewardship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1E0E8E-1CD2-6F4F-9B5F-F456A6B9F347}"/>
              </a:ext>
            </a:extLst>
          </p:cNvPr>
          <p:cNvSpPr txBox="1">
            <a:spLocks/>
          </p:cNvSpPr>
          <p:nvPr/>
        </p:nvSpPr>
        <p:spPr>
          <a:xfrm>
            <a:off x="11044235" y="119563"/>
            <a:ext cx="108003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40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FA9E81-7B5B-EB4F-8AB5-1039EA5547EC}"/>
              </a:ext>
            </a:extLst>
          </p:cNvPr>
          <p:cNvSpPr txBox="1">
            <a:spLocks/>
          </p:cNvSpPr>
          <p:nvPr/>
        </p:nvSpPr>
        <p:spPr>
          <a:xfrm>
            <a:off x="261275" y="1168399"/>
            <a:ext cx="9082743" cy="1456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day when FOMLSP and others improve trails at MLSP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DF1B4-1F30-A847-81E2-BF1FEB15B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47" y="3785497"/>
            <a:ext cx="2717453" cy="2626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A46B83-9AE6-4345-8FBA-87A9A7056A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768" y="3785497"/>
            <a:ext cx="3844202" cy="26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63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C71B42-D28D-B94D-A731-581532245B05}"/>
              </a:ext>
            </a:extLst>
          </p:cNvPr>
          <p:cNvSpPr txBox="1">
            <a:spLocks/>
          </p:cNvSpPr>
          <p:nvPr/>
        </p:nvSpPr>
        <p:spPr>
          <a:xfrm>
            <a:off x="161261" y="2410354"/>
            <a:ext cx="5834725" cy="2551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These are members of FOMLSP and others who help control invasive species at MLSP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2094CC-6A44-AD49-9BEA-52E107503D92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Stewardship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39751C-FC26-B342-B2B1-712E94BE2B3B}"/>
              </a:ext>
            </a:extLst>
          </p:cNvPr>
          <p:cNvSpPr txBox="1">
            <a:spLocks/>
          </p:cNvSpPr>
          <p:nvPr/>
        </p:nvSpPr>
        <p:spPr>
          <a:xfrm>
            <a:off x="11044235" y="119563"/>
            <a:ext cx="108003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60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5C3196-DFC8-1D4A-A0F6-A74BC7F64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032933"/>
            <a:ext cx="30480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6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1275" y="2650410"/>
            <a:ext cx="11360065" cy="1283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FF00"/>
                </a:solidFill>
                <a:latin typeface="Imprint MT Shadow" pitchFamily="82" charset="77"/>
              </a:rPr>
              <a:t>Who works with Capital / Mohawk PRISM* staff ?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  <a:latin typeface="Imprint MT Shadow" pitchFamily="82" charset="77"/>
              </a:rPr>
              <a:t>*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Imprint MT Shadow" pitchFamily="82" charset="77"/>
              </a:rPr>
              <a:t>Partnership for Regional Invasive Species Management</a:t>
            </a:r>
            <a:r>
              <a:rPr lang="en-US" sz="4400" dirty="0">
                <a:solidFill>
                  <a:schemeClr val="bg1">
                    <a:lumMod val="85000"/>
                  </a:schemeClr>
                </a:solidFill>
                <a:latin typeface="Imprint MT Shadow" pitchFamily="82" charset="77"/>
              </a:rPr>
              <a:t> 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766E12-A320-0B4D-9B43-91FFB58E7714}"/>
              </a:ext>
            </a:extLst>
          </p:cNvPr>
          <p:cNvSpPr txBox="1">
            <a:spLocks/>
          </p:cNvSpPr>
          <p:nvPr/>
        </p:nvSpPr>
        <p:spPr>
          <a:xfrm>
            <a:off x="261275" y="1168399"/>
            <a:ext cx="11151792" cy="1283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These are members of FOMLSP and others who help control invasive species at MLSP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391B7D-E00F-1A4A-909F-D46BF6A9C339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Stewardship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5A125C-4BAA-4B40-A830-0E66D2C6FA51}"/>
              </a:ext>
            </a:extLst>
          </p:cNvPr>
          <p:cNvSpPr txBox="1">
            <a:spLocks/>
          </p:cNvSpPr>
          <p:nvPr/>
        </p:nvSpPr>
        <p:spPr>
          <a:xfrm>
            <a:off x="11044235" y="119563"/>
            <a:ext cx="108003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60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0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1CDA47-C247-0A47-8374-66142156C6FB}"/>
              </a:ext>
            </a:extLst>
          </p:cNvPr>
          <p:cNvSpPr txBox="1">
            <a:spLocks/>
          </p:cNvSpPr>
          <p:nvPr/>
        </p:nvSpPr>
        <p:spPr>
          <a:xfrm>
            <a:off x="261275" y="1049868"/>
            <a:ext cx="7739725" cy="1405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fine way to celebrate Earth Day with FOMLSP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D19F22A-8ABF-994F-A64C-BD7E061D068A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Stewardship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A45C6FF-9C25-AD43-8E1A-F70D78E91111}"/>
              </a:ext>
            </a:extLst>
          </p:cNvPr>
          <p:cNvSpPr txBox="1">
            <a:spLocks/>
          </p:cNvSpPr>
          <p:nvPr/>
        </p:nvSpPr>
        <p:spPr>
          <a:xfrm>
            <a:off x="11044235" y="119563"/>
            <a:ext cx="108003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80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10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1274" y="2486876"/>
            <a:ext cx="10782961" cy="1469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What is cleaning up the newest park property on the Hudson River ?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04ABCD-152C-7B41-98EE-CC0B317DBA10}"/>
              </a:ext>
            </a:extLst>
          </p:cNvPr>
          <p:cNvSpPr txBox="1">
            <a:spLocks/>
          </p:cNvSpPr>
          <p:nvPr/>
        </p:nvSpPr>
        <p:spPr>
          <a:xfrm>
            <a:off x="261275" y="1049868"/>
            <a:ext cx="7739725" cy="1405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fine way to celebrate Earth Day with FOMLSP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8E9599D-B72A-C949-B5A7-DB9F1E962851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Stewardship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E6E4BD-8255-9047-965D-796DD842C89A}"/>
              </a:ext>
            </a:extLst>
          </p:cNvPr>
          <p:cNvSpPr txBox="1">
            <a:spLocks/>
          </p:cNvSpPr>
          <p:nvPr/>
        </p:nvSpPr>
        <p:spPr>
          <a:xfrm>
            <a:off x="11044235" y="119563"/>
            <a:ext cx="108003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80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3C5EF6-4BBA-EA44-BD33-05CB40B79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82" y="4287839"/>
            <a:ext cx="30480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F163A0-00D6-0A4A-B446-58DE5693C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287839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0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881857"/>
            <a:ext cx="4633913" cy="520699"/>
          </a:xfrm>
        </p:spPr>
        <p:txBody>
          <a:bodyPr>
            <a:noAutofit/>
          </a:bodyPr>
          <a:lstStyle/>
          <a:p>
            <a:b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sz="5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3262" y="5389039"/>
            <a:ext cx="6528330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What is FOMLSP ?</a:t>
            </a:r>
            <a:endParaRPr lang="en-US" sz="6600" dirty="0"/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46C5D7-AA97-B44A-84F2-6FDF690AB251}"/>
              </a:ext>
            </a:extLst>
          </p:cNvPr>
          <p:cNvSpPr txBox="1">
            <a:spLocks/>
          </p:cNvSpPr>
          <p:nvPr/>
        </p:nvSpPr>
        <p:spPr>
          <a:xfrm>
            <a:off x="263261" y="1254694"/>
            <a:ext cx="10780973" cy="3740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8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It is a 100 % volunteer 501(c)3 non-profit corporation that</a:t>
            </a:r>
          </a:p>
          <a:p>
            <a:pPr marL="457200" indent="-457200">
              <a:lnSpc>
                <a:spcPts val="48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• Facilitates and organizes events and projects at the Park</a:t>
            </a:r>
          </a:p>
          <a:p>
            <a:pPr marL="457200" indent="-457200">
              <a:lnSpc>
                <a:spcPts val="48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• Purchases supplies, equipment, and food for folks and critters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90844EF-7828-944C-8E04-B60868A28133}"/>
              </a:ext>
            </a:extLst>
          </p:cNvPr>
          <p:cNvSpPr txBox="1">
            <a:spLocks/>
          </p:cNvSpPr>
          <p:nvPr/>
        </p:nvSpPr>
        <p:spPr>
          <a:xfrm>
            <a:off x="263262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Friends of Moreau Lake State Park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B1A80A9-A03A-C441-9D84-B8F94372290D}"/>
              </a:ext>
            </a:extLst>
          </p:cNvPr>
          <p:cNvSpPr txBox="1">
            <a:spLocks/>
          </p:cNvSpPr>
          <p:nvPr/>
        </p:nvSpPr>
        <p:spPr>
          <a:xfrm>
            <a:off x="11044235" y="119562"/>
            <a:ext cx="108003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20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84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33535C-8853-454F-A378-502BA67DDC35}"/>
              </a:ext>
            </a:extLst>
          </p:cNvPr>
          <p:cNvSpPr txBox="1">
            <a:spLocks/>
          </p:cNvSpPr>
          <p:nvPr/>
        </p:nvSpPr>
        <p:spPr>
          <a:xfrm>
            <a:off x="261274" y="1111247"/>
            <a:ext cx="7896889" cy="1344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What is a fine thing to do with FOMLSP on I Love My Park Day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817BB1-F7E4-BE41-8FFA-AA36F33CA0B2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Stewardship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1F8248-1337-0148-AA66-EE1913782DD0}"/>
              </a:ext>
            </a:extLst>
          </p:cNvPr>
          <p:cNvSpPr txBox="1">
            <a:spLocks/>
          </p:cNvSpPr>
          <p:nvPr/>
        </p:nvSpPr>
        <p:spPr>
          <a:xfrm>
            <a:off x="10887075" y="119563"/>
            <a:ext cx="123719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73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1275" y="3290583"/>
            <a:ext cx="6025226" cy="1461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What is cleaning up the lake shore ?</a:t>
            </a:r>
            <a:endParaRPr lang="en-US" sz="71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826C18-2CCE-4444-AE65-3F2FE1360121}"/>
              </a:ext>
            </a:extLst>
          </p:cNvPr>
          <p:cNvSpPr txBox="1">
            <a:spLocks/>
          </p:cNvSpPr>
          <p:nvPr/>
        </p:nvSpPr>
        <p:spPr>
          <a:xfrm>
            <a:off x="261274" y="1111247"/>
            <a:ext cx="7896889" cy="1344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What is a fine thing to do with FOMLSP on I Love My Park Day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0FDA9A1-5E9D-D746-AA41-268B0B066EB5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Stewardship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0052EA7-93D8-8943-8EA6-D6D390981D3B}"/>
              </a:ext>
            </a:extLst>
          </p:cNvPr>
          <p:cNvSpPr txBox="1">
            <a:spLocks/>
          </p:cNvSpPr>
          <p:nvPr/>
        </p:nvSpPr>
        <p:spPr>
          <a:xfrm>
            <a:off x="10887075" y="119563"/>
            <a:ext cx="1237191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A7C44-A7D4-F14A-BF65-E6C675288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93" y="2609846"/>
            <a:ext cx="4343400" cy="28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03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7CBFAD-790D-8E40-A961-6747FBA4FF62}"/>
              </a:ext>
            </a:extLst>
          </p:cNvPr>
          <p:cNvSpPr txBox="1">
            <a:spLocks/>
          </p:cNvSpPr>
          <p:nvPr/>
        </p:nvSpPr>
        <p:spPr>
          <a:xfrm>
            <a:off x="261275" y="1111247"/>
            <a:ext cx="8239258" cy="137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an opportunity for FOMLSP to help start the year right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A307FE3-C96D-1143-9AD1-51BD83860AD7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Support for Park activities and events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AB544E-505A-4246-8CAB-3DF08DDC4D74}"/>
              </a:ext>
            </a:extLst>
          </p:cNvPr>
          <p:cNvSpPr txBox="1">
            <a:spLocks/>
          </p:cNvSpPr>
          <p:nvPr/>
        </p:nvSpPr>
        <p:spPr>
          <a:xfrm>
            <a:off x="11201400" y="119563"/>
            <a:ext cx="922866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20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24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1276" y="2578161"/>
            <a:ext cx="6939625" cy="13747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What is the First Day hike ?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590BDE-1E88-A041-98FD-F93E50395D01}"/>
              </a:ext>
            </a:extLst>
          </p:cNvPr>
          <p:cNvSpPr txBox="1">
            <a:spLocks/>
          </p:cNvSpPr>
          <p:nvPr/>
        </p:nvSpPr>
        <p:spPr>
          <a:xfrm>
            <a:off x="261275" y="1111247"/>
            <a:ext cx="8239258" cy="137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an opportunity for FOMLSP to help start the year right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4BA0445-BEE5-FB4B-A2B6-C31F59709D09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Support for Park activities and events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B9FAAFE-5B1F-724F-A5BA-5482576DB3E1}"/>
              </a:ext>
            </a:extLst>
          </p:cNvPr>
          <p:cNvSpPr txBox="1">
            <a:spLocks/>
          </p:cNvSpPr>
          <p:nvPr/>
        </p:nvSpPr>
        <p:spPr>
          <a:xfrm>
            <a:off x="11201400" y="119563"/>
            <a:ext cx="922866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20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3F8BC-20B3-BF47-95BD-E2C4FD7FE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265" y="1824035"/>
            <a:ext cx="30480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246976-9584-4E40-8E7D-4D4345BFF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00" y="4344177"/>
            <a:ext cx="30480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E5AE99-BA71-E944-8F90-074847769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5" y="4344177"/>
            <a:ext cx="537882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75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B9AA308-997F-7044-A8D8-1561558E04C3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Support for Park activities and events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E9F201-A242-9E4E-83FD-7D2B8B6C7581}"/>
              </a:ext>
            </a:extLst>
          </p:cNvPr>
          <p:cNvSpPr txBox="1">
            <a:spLocks/>
          </p:cNvSpPr>
          <p:nvPr/>
        </p:nvSpPr>
        <p:spPr>
          <a:xfrm>
            <a:off x="11215688" y="119563"/>
            <a:ext cx="908578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40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3558C06-F321-0B4D-B224-34A16FE83946}"/>
              </a:ext>
            </a:extLst>
          </p:cNvPr>
          <p:cNvSpPr txBox="1">
            <a:spLocks/>
          </p:cNvSpPr>
          <p:nvPr/>
        </p:nvSpPr>
        <p:spPr>
          <a:xfrm>
            <a:off x="261274" y="1111247"/>
            <a:ext cx="8577926" cy="137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day for FOMLSP to help drill holes in the ice and watch for tip-ups</a:t>
            </a:r>
          </a:p>
        </p:txBody>
      </p:sp>
    </p:spTree>
    <p:extLst>
      <p:ext uri="{BB962C8B-B14F-4D97-AF65-F5344CB8AC3E}">
        <p14:creationId xmlns:p14="http://schemas.microsoft.com/office/powerpoint/2010/main" val="1027737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1274" y="3025599"/>
            <a:ext cx="8668414" cy="9062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What is an Ice Fishing Day ?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6104E9B-DC2C-1A4F-8BCB-E522AB94472F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Support for Park activities and events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618B88F-B0F2-8C49-BA36-1BAD0D4EC84C}"/>
              </a:ext>
            </a:extLst>
          </p:cNvPr>
          <p:cNvSpPr txBox="1">
            <a:spLocks/>
          </p:cNvSpPr>
          <p:nvPr/>
        </p:nvSpPr>
        <p:spPr>
          <a:xfrm>
            <a:off x="11215688" y="119563"/>
            <a:ext cx="908578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40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9BEC5D3-FD04-964B-B2E5-3CF4CA714679}"/>
              </a:ext>
            </a:extLst>
          </p:cNvPr>
          <p:cNvSpPr txBox="1">
            <a:spLocks/>
          </p:cNvSpPr>
          <p:nvPr/>
        </p:nvSpPr>
        <p:spPr>
          <a:xfrm>
            <a:off x="261274" y="1111247"/>
            <a:ext cx="8577926" cy="137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day for FOMLSP to help drill holes in the ice and watch for tip-ups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16091-A7F2-984C-9413-13272425B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52" y="3961476"/>
            <a:ext cx="3521848" cy="2637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26E9E0-F944-B54F-A89B-0EDD2D9DE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50" y="3961476"/>
            <a:ext cx="3521848" cy="263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62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8CD7DBA-3C8D-3B45-9288-B4A99C6938E7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Support for Park activities and events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35A5E4-A104-1049-BECE-33A98B376EDA}"/>
              </a:ext>
            </a:extLst>
          </p:cNvPr>
          <p:cNvSpPr txBox="1">
            <a:spLocks/>
          </p:cNvSpPr>
          <p:nvPr/>
        </p:nvSpPr>
        <p:spPr>
          <a:xfrm>
            <a:off x="11215688" y="119563"/>
            <a:ext cx="908578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60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A62FA3-5921-A047-9A7D-ED84E586289D}"/>
              </a:ext>
            </a:extLst>
          </p:cNvPr>
          <p:cNvSpPr txBox="1">
            <a:spLocks/>
          </p:cNvSpPr>
          <p:nvPr/>
        </p:nvSpPr>
        <p:spPr>
          <a:xfrm>
            <a:off x="261274" y="1111247"/>
            <a:ext cx="8254075" cy="137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day when FOMLSP helps make MLSP a great place to fish</a:t>
            </a:r>
          </a:p>
        </p:txBody>
      </p:sp>
    </p:spTree>
    <p:extLst>
      <p:ext uri="{BB962C8B-B14F-4D97-AF65-F5344CB8AC3E}">
        <p14:creationId xmlns:p14="http://schemas.microsoft.com/office/powerpoint/2010/main" val="486662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1274" y="2725555"/>
            <a:ext cx="7895897" cy="9062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What is fish stocking day ?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A4B7892-3A73-0548-B70F-321144498AA0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Support for Park activities and events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0B3126-65ED-254E-9C2A-BF9A950F375C}"/>
              </a:ext>
            </a:extLst>
          </p:cNvPr>
          <p:cNvSpPr txBox="1">
            <a:spLocks/>
          </p:cNvSpPr>
          <p:nvPr/>
        </p:nvSpPr>
        <p:spPr>
          <a:xfrm>
            <a:off x="11215688" y="119563"/>
            <a:ext cx="908578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60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4D367DB-5F62-EF46-A286-FD6325D8D9EA}"/>
              </a:ext>
            </a:extLst>
          </p:cNvPr>
          <p:cNvSpPr txBox="1">
            <a:spLocks/>
          </p:cNvSpPr>
          <p:nvPr/>
        </p:nvSpPr>
        <p:spPr>
          <a:xfrm>
            <a:off x="261274" y="1111247"/>
            <a:ext cx="8254075" cy="137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day when FOMLSP helps make MLSP a great place to fish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15D89-6B63-724B-8B15-F5C257F2A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3751267"/>
            <a:ext cx="3810002" cy="2857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3BB6EF-758C-2D41-8876-1F8E8F5A5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48" y="3751267"/>
            <a:ext cx="3810002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06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636C8AD-A84C-D64B-A540-2A82AD013953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Support for Park activities and events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E2607A5-29D4-274A-BDC1-0EDB102B26D5}"/>
              </a:ext>
            </a:extLst>
          </p:cNvPr>
          <p:cNvSpPr txBox="1">
            <a:spLocks/>
          </p:cNvSpPr>
          <p:nvPr/>
        </p:nvSpPr>
        <p:spPr>
          <a:xfrm>
            <a:off x="11215688" y="119563"/>
            <a:ext cx="908578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80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FF8584-305A-AD4A-892F-2D377AE6FAA4}"/>
              </a:ext>
            </a:extLst>
          </p:cNvPr>
          <p:cNvSpPr txBox="1">
            <a:spLocks/>
          </p:cNvSpPr>
          <p:nvPr/>
        </p:nvSpPr>
        <p:spPr>
          <a:xfrm>
            <a:off x="261274" y="1111247"/>
            <a:ext cx="8254075" cy="137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A day for FOMLSP to help young kids with their fishing</a:t>
            </a:r>
          </a:p>
        </p:txBody>
      </p:sp>
    </p:spTree>
    <p:extLst>
      <p:ext uri="{BB962C8B-B14F-4D97-AF65-F5344CB8AC3E}">
        <p14:creationId xmlns:p14="http://schemas.microsoft.com/office/powerpoint/2010/main" val="2367480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1274" y="2623746"/>
            <a:ext cx="8015653" cy="1748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What is kids’ fishing day?</a:t>
            </a:r>
            <a:r>
              <a:rPr lang="en-US" sz="8000" b="1" dirty="0">
                <a:solidFill>
                  <a:schemeClr val="bg1">
                    <a:lumMod val="85000"/>
                  </a:schemeClr>
                </a:solidFill>
                <a:latin typeface="Imprint MT Shadow" panose="04020605060303030202" pitchFamily="82" charset="0"/>
              </a:rPr>
              <a:t>  </a:t>
            </a:r>
            <a:endParaRPr lang="en-US" sz="9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0B1E732-1150-A84D-8B63-D982E63ED48F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Support for Park activities and events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5F5DE5-AEED-5F4B-A8EA-2FD382DCE5F3}"/>
              </a:ext>
            </a:extLst>
          </p:cNvPr>
          <p:cNvSpPr txBox="1">
            <a:spLocks/>
          </p:cNvSpPr>
          <p:nvPr/>
        </p:nvSpPr>
        <p:spPr>
          <a:xfrm>
            <a:off x="11215688" y="119563"/>
            <a:ext cx="908578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80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586257B-6312-5B44-AA7D-72DCC41A5146}"/>
              </a:ext>
            </a:extLst>
          </p:cNvPr>
          <p:cNvSpPr txBox="1">
            <a:spLocks/>
          </p:cNvSpPr>
          <p:nvPr/>
        </p:nvSpPr>
        <p:spPr>
          <a:xfrm>
            <a:off x="261274" y="1111247"/>
            <a:ext cx="8254075" cy="137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A day for FOMLSP to help young kids with their fishing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5E675-A1AF-AD49-8BAE-D46FE57BFA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2"/>
          <a:stretch/>
        </p:blipFill>
        <p:spPr>
          <a:xfrm>
            <a:off x="3822700" y="3753939"/>
            <a:ext cx="3048000" cy="292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0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7067" y="1168390"/>
            <a:ext cx="10515600" cy="2627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states: To partner with MLSP to enrich the experience of every park visitor through environmental education, events, and stewardship</a:t>
            </a:r>
            <a:r>
              <a:rPr lang="en-US" sz="4400" b="1" dirty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DB46310-F606-C44F-9D27-428521CF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218284"/>
            <a:ext cx="10515599" cy="989013"/>
          </a:xfrm>
        </p:spPr>
        <p:txBody>
          <a:bodyPr anchor="t" anchorCtr="0">
            <a:noAutofit/>
          </a:bodyPr>
          <a:lstStyle/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Friends of Moreau Lake State Park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AD5F5A-44B3-754A-B4B3-5E0235F5F5AC}"/>
              </a:ext>
            </a:extLst>
          </p:cNvPr>
          <p:cNvSpPr txBox="1">
            <a:spLocks/>
          </p:cNvSpPr>
          <p:nvPr/>
        </p:nvSpPr>
        <p:spPr>
          <a:xfrm>
            <a:off x="10885750" y="218284"/>
            <a:ext cx="1232430" cy="7905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40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88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F7CA41D-20A1-F349-B052-CC6403C23264}"/>
              </a:ext>
            </a:extLst>
          </p:cNvPr>
          <p:cNvSpPr txBox="1">
            <a:spLocks/>
          </p:cNvSpPr>
          <p:nvPr/>
        </p:nvSpPr>
        <p:spPr>
          <a:xfrm>
            <a:off x="2612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Support for Park activities and events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09FD611-89AD-8F45-A046-86C2B8D977DA}"/>
              </a:ext>
            </a:extLst>
          </p:cNvPr>
          <p:cNvSpPr txBox="1">
            <a:spLocks/>
          </p:cNvSpPr>
          <p:nvPr/>
        </p:nvSpPr>
        <p:spPr>
          <a:xfrm>
            <a:off x="10911016" y="119563"/>
            <a:ext cx="1213250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2BE71B-4A51-7A4B-B375-898399E29273}"/>
              </a:ext>
            </a:extLst>
          </p:cNvPr>
          <p:cNvSpPr txBox="1">
            <a:spLocks/>
          </p:cNvSpPr>
          <p:nvPr/>
        </p:nvSpPr>
        <p:spPr>
          <a:xfrm>
            <a:off x="261274" y="1111247"/>
            <a:ext cx="9052059" cy="137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These are planting gardens and spreading wood chips on playgrounds</a:t>
            </a:r>
          </a:p>
        </p:txBody>
      </p:sp>
    </p:spTree>
    <p:extLst>
      <p:ext uri="{BB962C8B-B14F-4D97-AF65-F5344CB8AC3E}">
        <p14:creationId xmlns:p14="http://schemas.microsoft.com/office/powerpoint/2010/main" val="5367806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500" y="2766591"/>
            <a:ext cx="7294051" cy="2980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What are just two of the I Love My Park Day activities organized by FOMLSP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E666581-8D37-A745-AA31-74F1D2D9C260}"/>
              </a:ext>
            </a:extLst>
          </p:cNvPr>
          <p:cNvSpPr txBox="1">
            <a:spLocks/>
          </p:cNvSpPr>
          <p:nvPr/>
        </p:nvSpPr>
        <p:spPr>
          <a:xfrm>
            <a:off x="45375" y="119562"/>
            <a:ext cx="10812990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Support for Park activities and events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480A8CE-8768-9D45-A216-572F0D02BC65}"/>
              </a:ext>
            </a:extLst>
          </p:cNvPr>
          <p:cNvSpPr txBox="1">
            <a:spLocks/>
          </p:cNvSpPr>
          <p:nvPr/>
        </p:nvSpPr>
        <p:spPr>
          <a:xfrm>
            <a:off x="10911016" y="119563"/>
            <a:ext cx="1213250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57DC657-D7A4-5445-B071-F98EC7A81161}"/>
              </a:ext>
            </a:extLst>
          </p:cNvPr>
          <p:cNvSpPr txBox="1">
            <a:spLocks/>
          </p:cNvSpPr>
          <p:nvPr/>
        </p:nvSpPr>
        <p:spPr>
          <a:xfrm>
            <a:off x="45374" y="1111247"/>
            <a:ext cx="9052059" cy="137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These are planting gardens and spreading wood chips on playgrounds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359C2-4F23-BD4C-B8BA-AB373979F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2872031"/>
            <a:ext cx="2446175" cy="2731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5C1C55-3CEE-F34F-8F5F-6F5559ECC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266" y="2872031"/>
            <a:ext cx="1841503" cy="27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47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8CE42DA-2098-CE4E-8779-58150EFF9716}"/>
              </a:ext>
            </a:extLst>
          </p:cNvPr>
          <p:cNvSpPr txBox="1">
            <a:spLocks/>
          </p:cNvSpPr>
          <p:nvPr/>
        </p:nvSpPr>
        <p:spPr>
          <a:xfrm>
            <a:off x="176609" y="119562"/>
            <a:ext cx="10948591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Activities and events sponsored by FOMLSP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873B0C-31E4-B043-9A3D-C7C2F9854FC3}"/>
              </a:ext>
            </a:extLst>
          </p:cNvPr>
          <p:cNvSpPr txBox="1">
            <a:spLocks/>
          </p:cNvSpPr>
          <p:nvPr/>
        </p:nvSpPr>
        <p:spPr>
          <a:xfrm>
            <a:off x="11209866" y="119563"/>
            <a:ext cx="914399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20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81D1B8F-F450-3944-BC98-8F26EA7FB516}"/>
              </a:ext>
            </a:extLst>
          </p:cNvPr>
          <p:cNvSpPr txBox="1">
            <a:spLocks/>
          </p:cNvSpPr>
          <p:nvPr/>
        </p:nvSpPr>
        <p:spPr>
          <a:xfrm>
            <a:off x="261274" y="1111247"/>
            <a:ext cx="10251944" cy="137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warm place where you can find a FOMLSP volunteer on a winter weekend</a:t>
            </a:r>
          </a:p>
        </p:txBody>
      </p:sp>
    </p:spTree>
    <p:extLst>
      <p:ext uri="{BB962C8B-B14F-4D97-AF65-F5344CB8AC3E}">
        <p14:creationId xmlns:p14="http://schemas.microsoft.com/office/powerpoint/2010/main" val="3211492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61274" y="2657613"/>
            <a:ext cx="8357793" cy="968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What is the Warming Hut ?</a:t>
            </a:r>
            <a:r>
              <a:rPr lang="en-US" sz="5400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E04068-88E1-8542-88F3-BA700F7FA9D4}"/>
              </a:ext>
            </a:extLst>
          </p:cNvPr>
          <p:cNvSpPr txBox="1">
            <a:spLocks/>
          </p:cNvSpPr>
          <p:nvPr/>
        </p:nvSpPr>
        <p:spPr>
          <a:xfrm>
            <a:off x="176609" y="119562"/>
            <a:ext cx="10948591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Activities and events sponsored by FOMLSP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97753BB-99ED-2B49-933D-FB13B78621BF}"/>
              </a:ext>
            </a:extLst>
          </p:cNvPr>
          <p:cNvSpPr txBox="1">
            <a:spLocks/>
          </p:cNvSpPr>
          <p:nvPr/>
        </p:nvSpPr>
        <p:spPr>
          <a:xfrm>
            <a:off x="11209866" y="119563"/>
            <a:ext cx="914399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20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590FC39-74E9-C445-96DA-9AB4D65300A1}"/>
              </a:ext>
            </a:extLst>
          </p:cNvPr>
          <p:cNvSpPr txBox="1">
            <a:spLocks/>
          </p:cNvSpPr>
          <p:nvPr/>
        </p:nvSpPr>
        <p:spPr>
          <a:xfrm>
            <a:off x="261274" y="1111247"/>
            <a:ext cx="10251944" cy="137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warm place where you can find a FOMLSP volunteer on a winter weekend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0A223-6169-E44B-83FC-56AA42EC77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t="57148" r="24097"/>
          <a:stretch/>
        </p:blipFill>
        <p:spPr>
          <a:xfrm>
            <a:off x="608409" y="4174204"/>
            <a:ext cx="4940941" cy="1988764"/>
          </a:xfrm>
          <a:prstGeom prst="rect">
            <a:avLst/>
          </a:prstGeom>
        </p:spPr>
      </p:pic>
      <p:pic>
        <p:nvPicPr>
          <p:cNvPr id="11" name="Picture 1" descr="Picture 1">
            <a:extLst>
              <a:ext uri="{FF2B5EF4-FFF2-40B4-BE49-F238E27FC236}">
                <a16:creationId xmlns:a16="http://schemas.microsoft.com/office/drawing/2014/main" id="{F408624D-8354-174D-97C7-AD77AB62A4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8" t="11100"/>
          <a:stretch/>
        </p:blipFill>
        <p:spPr>
          <a:xfrm>
            <a:off x="6146800" y="4176961"/>
            <a:ext cx="3732561" cy="19832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8349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FCD960-0EEC-B649-80D7-C00D8171EADE}"/>
              </a:ext>
            </a:extLst>
          </p:cNvPr>
          <p:cNvSpPr txBox="1">
            <a:spLocks/>
          </p:cNvSpPr>
          <p:nvPr/>
        </p:nvSpPr>
        <p:spPr>
          <a:xfrm>
            <a:off x="176609" y="119562"/>
            <a:ext cx="10948591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Activities and events sponsored by FOMLSP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BEFAF1-1591-F248-8D4F-3805A380EB8B}"/>
              </a:ext>
            </a:extLst>
          </p:cNvPr>
          <p:cNvSpPr txBox="1">
            <a:spLocks/>
          </p:cNvSpPr>
          <p:nvPr/>
        </p:nvSpPr>
        <p:spPr>
          <a:xfrm>
            <a:off x="11209866" y="119563"/>
            <a:ext cx="914399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40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F40B82-47AF-4649-B385-C39FE7CA0A4D}"/>
              </a:ext>
            </a:extLst>
          </p:cNvPr>
          <p:cNvSpPr txBox="1">
            <a:spLocks/>
          </p:cNvSpPr>
          <p:nvPr/>
        </p:nvSpPr>
        <p:spPr>
          <a:xfrm>
            <a:off x="261274" y="1111247"/>
            <a:ext cx="10251944" cy="137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meal with more kinds of chili than you’ve ever seen before</a:t>
            </a:r>
          </a:p>
        </p:txBody>
      </p:sp>
    </p:spTree>
    <p:extLst>
      <p:ext uri="{BB962C8B-B14F-4D97-AF65-F5344CB8AC3E}">
        <p14:creationId xmlns:p14="http://schemas.microsoft.com/office/powerpoint/2010/main" val="1254707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61274" y="2673712"/>
            <a:ext cx="11255223" cy="913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What is the FOMLSP Chili Dinner ?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F73C6C4-9735-D749-9895-B8E1381CF153}"/>
              </a:ext>
            </a:extLst>
          </p:cNvPr>
          <p:cNvSpPr txBox="1">
            <a:spLocks/>
          </p:cNvSpPr>
          <p:nvPr/>
        </p:nvSpPr>
        <p:spPr>
          <a:xfrm>
            <a:off x="176609" y="119562"/>
            <a:ext cx="10948591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Activities and events sponsored by FOMLSP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C0F73C-5355-B44A-8CDC-F18337A7A124}"/>
              </a:ext>
            </a:extLst>
          </p:cNvPr>
          <p:cNvSpPr txBox="1">
            <a:spLocks/>
          </p:cNvSpPr>
          <p:nvPr/>
        </p:nvSpPr>
        <p:spPr>
          <a:xfrm>
            <a:off x="11209866" y="119563"/>
            <a:ext cx="914399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40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76E493-225C-A646-9755-476A7ED9768A}"/>
              </a:ext>
            </a:extLst>
          </p:cNvPr>
          <p:cNvSpPr txBox="1">
            <a:spLocks/>
          </p:cNvSpPr>
          <p:nvPr/>
        </p:nvSpPr>
        <p:spPr>
          <a:xfrm>
            <a:off x="261274" y="1111247"/>
            <a:ext cx="10251944" cy="137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meal with more kinds of chili than you’ve ever seen before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50365C-E0B8-FA45-BB76-119BF942B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3585843"/>
            <a:ext cx="5363006" cy="2994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4D92CD-32CF-9C44-9761-CE7EC2921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" y="3585843"/>
            <a:ext cx="2224900" cy="29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27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B3AD1AC-49D6-4F40-98AF-4525BA38C06A}"/>
              </a:ext>
            </a:extLst>
          </p:cNvPr>
          <p:cNvSpPr txBox="1">
            <a:spLocks/>
          </p:cNvSpPr>
          <p:nvPr/>
        </p:nvSpPr>
        <p:spPr>
          <a:xfrm>
            <a:off x="176609" y="119562"/>
            <a:ext cx="10948591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Activities and events sponsored by FOMLSP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2D7454-3ED2-6D45-8B25-79E4FA8EE19A}"/>
              </a:ext>
            </a:extLst>
          </p:cNvPr>
          <p:cNvSpPr txBox="1">
            <a:spLocks/>
          </p:cNvSpPr>
          <p:nvPr/>
        </p:nvSpPr>
        <p:spPr>
          <a:xfrm>
            <a:off x="11209866" y="119563"/>
            <a:ext cx="914399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60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BD0096-22FD-B04D-8799-EFD5C3699CEB}"/>
              </a:ext>
            </a:extLst>
          </p:cNvPr>
          <p:cNvSpPr txBox="1">
            <a:spLocks/>
          </p:cNvSpPr>
          <p:nvPr/>
        </p:nvSpPr>
        <p:spPr>
          <a:xfrm>
            <a:off x="261274" y="1111247"/>
            <a:ext cx="10251944" cy="137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day when FOMLSP speaks up for MLSP at our state legislature</a:t>
            </a:r>
          </a:p>
        </p:txBody>
      </p:sp>
    </p:spTree>
    <p:extLst>
      <p:ext uri="{BB962C8B-B14F-4D97-AF65-F5344CB8AC3E}">
        <p14:creationId xmlns:p14="http://schemas.microsoft.com/office/powerpoint/2010/main" val="984562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61274" y="3528537"/>
            <a:ext cx="6359659" cy="1669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What is Park Advocacy Day ?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6C5E5A-12DC-7740-984B-BFAC2A9D1D2D}"/>
              </a:ext>
            </a:extLst>
          </p:cNvPr>
          <p:cNvSpPr txBox="1">
            <a:spLocks/>
          </p:cNvSpPr>
          <p:nvPr/>
        </p:nvSpPr>
        <p:spPr>
          <a:xfrm>
            <a:off x="176609" y="119562"/>
            <a:ext cx="10948591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Activities and events sponsored by FOMLSP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3AA7C66-7259-564B-A5C7-94112973C9AF}"/>
              </a:ext>
            </a:extLst>
          </p:cNvPr>
          <p:cNvSpPr txBox="1">
            <a:spLocks/>
          </p:cNvSpPr>
          <p:nvPr/>
        </p:nvSpPr>
        <p:spPr>
          <a:xfrm>
            <a:off x="11209866" y="119563"/>
            <a:ext cx="914399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60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6A7240-B12C-1249-A6DC-F83E1FA55277}"/>
              </a:ext>
            </a:extLst>
          </p:cNvPr>
          <p:cNvSpPr txBox="1">
            <a:spLocks/>
          </p:cNvSpPr>
          <p:nvPr/>
        </p:nvSpPr>
        <p:spPr>
          <a:xfrm>
            <a:off x="261274" y="1111247"/>
            <a:ext cx="10251944" cy="137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day when FOMLSP speaks up for MLSP at our state legislature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B0A1B-9368-FA4F-949D-FF370CCA1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2564338"/>
            <a:ext cx="30480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846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F755562-3608-DB40-AD60-A0FCCCACA5DC}"/>
              </a:ext>
            </a:extLst>
          </p:cNvPr>
          <p:cNvSpPr txBox="1">
            <a:spLocks/>
          </p:cNvSpPr>
          <p:nvPr/>
        </p:nvSpPr>
        <p:spPr>
          <a:xfrm>
            <a:off x="176609" y="119562"/>
            <a:ext cx="10948591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Activities and events sponsored by FOMLSP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270F926-C154-DE4B-B15E-EB0E11EB0DBA}"/>
              </a:ext>
            </a:extLst>
          </p:cNvPr>
          <p:cNvSpPr txBox="1">
            <a:spLocks/>
          </p:cNvSpPr>
          <p:nvPr/>
        </p:nvSpPr>
        <p:spPr>
          <a:xfrm>
            <a:off x="11209866" y="119563"/>
            <a:ext cx="914399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80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D554E58-388D-FB44-9E90-D9448025D214}"/>
              </a:ext>
            </a:extLst>
          </p:cNvPr>
          <p:cNvSpPr txBox="1">
            <a:spLocks/>
          </p:cNvSpPr>
          <p:nvPr/>
        </p:nvSpPr>
        <p:spPr>
          <a:xfrm>
            <a:off x="261274" y="1111247"/>
            <a:ext cx="8510193" cy="137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way to have fun camping at MLSP even on a rainy day</a:t>
            </a:r>
          </a:p>
        </p:txBody>
      </p:sp>
    </p:spTree>
    <p:extLst>
      <p:ext uri="{BB962C8B-B14F-4D97-AF65-F5344CB8AC3E}">
        <p14:creationId xmlns:p14="http://schemas.microsoft.com/office/powerpoint/2010/main" val="37948732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61274" y="2671801"/>
            <a:ext cx="6156459" cy="301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What is using a Little Free Library installed by FOMLSP ?</a:t>
            </a:r>
            <a:r>
              <a:rPr lang="en-US" sz="5400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0115CD-CAA0-574C-8108-3E0609D8C6A8}"/>
              </a:ext>
            </a:extLst>
          </p:cNvPr>
          <p:cNvSpPr txBox="1">
            <a:spLocks/>
          </p:cNvSpPr>
          <p:nvPr/>
        </p:nvSpPr>
        <p:spPr>
          <a:xfrm>
            <a:off x="176609" y="119562"/>
            <a:ext cx="10948591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Activities and events sponsored by FOMLSP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C59022-EF1F-9748-8AB5-6DA1E98B09BC}"/>
              </a:ext>
            </a:extLst>
          </p:cNvPr>
          <p:cNvSpPr txBox="1">
            <a:spLocks/>
          </p:cNvSpPr>
          <p:nvPr/>
        </p:nvSpPr>
        <p:spPr>
          <a:xfrm>
            <a:off x="11209866" y="119563"/>
            <a:ext cx="914399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80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D4C809-B208-D547-9C22-0A7542F4ACEC}"/>
              </a:ext>
            </a:extLst>
          </p:cNvPr>
          <p:cNvSpPr txBox="1">
            <a:spLocks/>
          </p:cNvSpPr>
          <p:nvPr/>
        </p:nvSpPr>
        <p:spPr>
          <a:xfrm>
            <a:off x="261274" y="1111247"/>
            <a:ext cx="8510193" cy="137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way to have fun camping at MLSP even on a rainy 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FE2B9A-573E-6242-8B64-03D848D3F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58" y="2862547"/>
            <a:ext cx="4995142" cy="278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5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7067" y="4379166"/>
            <a:ext cx="10515599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What is the mission of FOMLSP ?</a:t>
            </a:r>
            <a:endParaRPr lang="en-US" sz="5400" i="1" dirty="0"/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51DB367-FFF3-0544-9130-02259363E647}"/>
              </a:ext>
            </a:extLst>
          </p:cNvPr>
          <p:cNvSpPr txBox="1">
            <a:spLocks/>
          </p:cNvSpPr>
          <p:nvPr/>
        </p:nvSpPr>
        <p:spPr>
          <a:xfrm>
            <a:off x="10885750" y="218284"/>
            <a:ext cx="1232430" cy="7905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40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CFEFAA4-9C54-CC43-9D02-5D43589D1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1178113"/>
            <a:ext cx="10515600" cy="2627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states: To partner with MLSP to enrich the experience of every park visitor through environmental education, events, and stewardship</a:t>
            </a:r>
            <a:r>
              <a:rPr lang="en-US" sz="4400" b="1" dirty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B9DAC58-8431-324B-860C-5C1FE505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218284"/>
            <a:ext cx="10515599" cy="989013"/>
          </a:xfrm>
        </p:spPr>
        <p:txBody>
          <a:bodyPr anchor="t" anchorCtr="0">
            <a:noAutofit/>
          </a:bodyPr>
          <a:lstStyle/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Friends of Moreau Lake State Park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00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9B02528-3472-0B44-A053-CC1A9B63D59E}"/>
              </a:ext>
            </a:extLst>
          </p:cNvPr>
          <p:cNvSpPr txBox="1">
            <a:spLocks/>
          </p:cNvSpPr>
          <p:nvPr/>
        </p:nvSpPr>
        <p:spPr>
          <a:xfrm>
            <a:off x="176609" y="119562"/>
            <a:ext cx="10948591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Activities and events sponsored by FOMLSP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B0B3C3-C29C-CC4D-A743-2A2B2DCCF9C5}"/>
              </a:ext>
            </a:extLst>
          </p:cNvPr>
          <p:cNvSpPr txBox="1">
            <a:spLocks/>
          </p:cNvSpPr>
          <p:nvPr/>
        </p:nvSpPr>
        <p:spPr>
          <a:xfrm>
            <a:off x="11125200" y="119563"/>
            <a:ext cx="999065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AA1A1D-93EE-A64D-9161-85EA75D154D9}"/>
              </a:ext>
            </a:extLst>
          </p:cNvPr>
          <p:cNvSpPr txBox="1">
            <a:spLocks/>
          </p:cNvSpPr>
          <p:nvPr/>
        </p:nvSpPr>
        <p:spPr>
          <a:xfrm>
            <a:off x="261274" y="1111247"/>
            <a:ext cx="8527126" cy="1902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an IRL or Virtual occasion for learning about many regional groups and activities related to nature</a:t>
            </a:r>
          </a:p>
        </p:txBody>
      </p:sp>
    </p:spTree>
    <p:extLst>
      <p:ext uri="{BB962C8B-B14F-4D97-AF65-F5344CB8AC3E}">
        <p14:creationId xmlns:p14="http://schemas.microsoft.com/office/powerpoint/2010/main" val="15048618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6609" y="3638444"/>
            <a:ext cx="6533110" cy="1035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What is Nature Fest ?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3746C6-2189-064E-8931-035FCEB09322}"/>
              </a:ext>
            </a:extLst>
          </p:cNvPr>
          <p:cNvSpPr txBox="1">
            <a:spLocks/>
          </p:cNvSpPr>
          <p:nvPr/>
        </p:nvSpPr>
        <p:spPr>
          <a:xfrm>
            <a:off x="176609" y="119562"/>
            <a:ext cx="10948591" cy="91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Activities and events sponsored by FOMLSP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A7B691-FCA0-7344-8D70-C2659704087F}"/>
              </a:ext>
            </a:extLst>
          </p:cNvPr>
          <p:cNvSpPr txBox="1">
            <a:spLocks/>
          </p:cNvSpPr>
          <p:nvPr/>
        </p:nvSpPr>
        <p:spPr>
          <a:xfrm>
            <a:off x="11125200" y="119563"/>
            <a:ext cx="999065" cy="744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100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6AD7F98-3276-5441-95E6-66D6505695B1}"/>
              </a:ext>
            </a:extLst>
          </p:cNvPr>
          <p:cNvSpPr txBox="1">
            <a:spLocks/>
          </p:cNvSpPr>
          <p:nvPr/>
        </p:nvSpPr>
        <p:spPr>
          <a:xfrm>
            <a:off x="261274" y="1111247"/>
            <a:ext cx="8527126" cy="1902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an IRL or Virtual occasion for learning about many regional groups and activities related to nature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DA31F-67E3-5F4E-B0D6-0AD2C23B6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75" y="3100915"/>
            <a:ext cx="2635250" cy="351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5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D8F0302-A455-AB48-B795-DF1B29EE8CFD}"/>
              </a:ext>
            </a:extLst>
          </p:cNvPr>
          <p:cNvSpPr txBox="1">
            <a:spLocks/>
          </p:cNvSpPr>
          <p:nvPr/>
        </p:nvSpPr>
        <p:spPr>
          <a:xfrm>
            <a:off x="10885750" y="218284"/>
            <a:ext cx="1232430" cy="7905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60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1DB6BD6-1C86-224F-8E1C-1310BF0EF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218284"/>
            <a:ext cx="10515599" cy="989013"/>
          </a:xfrm>
        </p:spPr>
        <p:txBody>
          <a:bodyPr anchor="t" anchorCtr="0">
            <a:noAutofit/>
          </a:bodyPr>
          <a:lstStyle/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Friends of Moreau Lake State Park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D395B4-58B7-1742-A26D-1CD356EE68FA}"/>
              </a:ext>
            </a:extLst>
          </p:cNvPr>
          <p:cNvSpPr txBox="1"/>
          <p:nvPr/>
        </p:nvSpPr>
        <p:spPr>
          <a:xfrm>
            <a:off x="166977" y="1022786"/>
            <a:ext cx="11972124" cy="3590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These are groups of Friends who </a:t>
            </a:r>
          </a:p>
          <a:p>
            <a:pPr>
              <a:lnSpc>
                <a:spcPts val="4400"/>
              </a:lnSpc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• work to raise funds for events and improvements</a:t>
            </a:r>
          </a:p>
          <a:p>
            <a:pPr>
              <a:lnSpc>
                <a:spcPts val="4400"/>
              </a:lnSpc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• plan and help implement improvements for MLSP</a:t>
            </a:r>
          </a:p>
          <a:p>
            <a:pPr>
              <a:lnSpc>
                <a:spcPts val="4400"/>
              </a:lnSpc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• plan and help carry out events at MLSP </a:t>
            </a:r>
          </a:p>
          <a:p>
            <a:pPr>
              <a:lnSpc>
                <a:spcPts val="4400"/>
              </a:lnSpc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• work to recruit and sustain members</a:t>
            </a:r>
          </a:p>
          <a:p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4FB43B-F810-DE47-A05F-22AF6C930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39" y="4168826"/>
            <a:ext cx="2259571" cy="168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63E393-D84C-A44D-ADE9-D40715E4D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7" y="4177691"/>
            <a:ext cx="3048000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D85A0D-2AE5-A84F-8D42-2521A0431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77" y="4177690"/>
            <a:ext cx="4520627" cy="1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9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0AD912E-A7D0-1745-B022-195B08500A37}"/>
              </a:ext>
            </a:extLst>
          </p:cNvPr>
          <p:cNvSpPr txBox="1">
            <a:spLocks/>
          </p:cNvSpPr>
          <p:nvPr/>
        </p:nvSpPr>
        <p:spPr>
          <a:xfrm>
            <a:off x="10885750" y="218284"/>
            <a:ext cx="1232430" cy="7905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60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7D201C5-6349-A14F-B525-C9D3F86F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218284"/>
            <a:ext cx="10515599" cy="989013"/>
          </a:xfrm>
        </p:spPr>
        <p:txBody>
          <a:bodyPr anchor="t" anchorCtr="0">
            <a:noAutofit/>
          </a:bodyPr>
          <a:lstStyle/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Friends of Moreau Lake State Park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699B8A-95CF-AC42-81A3-0D843BC48F0A}"/>
              </a:ext>
            </a:extLst>
          </p:cNvPr>
          <p:cNvSpPr txBox="1"/>
          <p:nvPr/>
        </p:nvSpPr>
        <p:spPr>
          <a:xfrm>
            <a:off x="166977" y="1022786"/>
            <a:ext cx="11972124" cy="3566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These are groups of Friends who </a:t>
            </a:r>
          </a:p>
          <a:p>
            <a:pPr>
              <a:lnSpc>
                <a:spcPts val="4400"/>
              </a:lnSpc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• work to raise funds for events and improvements</a:t>
            </a:r>
          </a:p>
          <a:p>
            <a:pPr>
              <a:lnSpc>
                <a:spcPts val="4400"/>
              </a:lnSpc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• plan and help implement improvements for MLSP</a:t>
            </a:r>
          </a:p>
          <a:p>
            <a:pPr>
              <a:lnSpc>
                <a:spcPts val="4400"/>
              </a:lnSpc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• plan and help carry out events at MLSP </a:t>
            </a:r>
          </a:p>
          <a:p>
            <a:pPr>
              <a:lnSpc>
                <a:spcPts val="4400"/>
              </a:lnSpc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• work to recruit and sustain members</a:t>
            </a:r>
          </a:p>
          <a:p>
            <a:pPr>
              <a:lnSpc>
                <a:spcPts val="4400"/>
              </a:lnSpc>
            </a:pP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2747EF-3264-E84E-8A89-496E1B1B9BE6}"/>
              </a:ext>
            </a:extLst>
          </p:cNvPr>
          <p:cNvSpPr txBox="1"/>
          <p:nvPr/>
        </p:nvSpPr>
        <p:spPr>
          <a:xfrm>
            <a:off x="166978" y="3922191"/>
            <a:ext cx="11858046" cy="18174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Imprint MT Shadow" pitchFamily="82" charset="77"/>
              </a:rPr>
              <a:t>What are FOMLSP grants, projects, events, and membership committees ?</a:t>
            </a:r>
          </a:p>
        </p:txBody>
      </p:sp>
    </p:spTree>
    <p:extLst>
      <p:ext uri="{BB962C8B-B14F-4D97-AF65-F5344CB8AC3E}">
        <p14:creationId xmlns:p14="http://schemas.microsoft.com/office/powerpoint/2010/main" val="175196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A47625E-7489-0541-B5CF-156AFB515E30}"/>
              </a:ext>
            </a:extLst>
          </p:cNvPr>
          <p:cNvSpPr txBox="1">
            <a:spLocks/>
          </p:cNvSpPr>
          <p:nvPr/>
        </p:nvSpPr>
        <p:spPr>
          <a:xfrm>
            <a:off x="10885750" y="218284"/>
            <a:ext cx="1232430" cy="7905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80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497498-21B1-C14E-A256-C6347EDE572D}"/>
              </a:ext>
            </a:extLst>
          </p:cNvPr>
          <p:cNvSpPr txBox="1">
            <a:spLocks/>
          </p:cNvSpPr>
          <p:nvPr/>
        </p:nvSpPr>
        <p:spPr>
          <a:xfrm>
            <a:off x="237067" y="218284"/>
            <a:ext cx="10515599" cy="9890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Friends of Moreau Lake State Park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F2465-643C-A44B-866B-9B898D217ED2}"/>
              </a:ext>
            </a:extLst>
          </p:cNvPr>
          <p:cNvSpPr txBox="1"/>
          <p:nvPr/>
        </p:nvSpPr>
        <p:spPr>
          <a:xfrm>
            <a:off x="237067" y="977642"/>
            <a:ext cx="84994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group of Friends and Gardeners who help beautify MLSP</a:t>
            </a:r>
          </a:p>
          <a:p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18" y="5924552"/>
            <a:ext cx="1581150" cy="7905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9315" y="3113222"/>
            <a:ext cx="11713369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FFFF00"/>
                </a:solidFill>
                <a:latin typeface="Imprint MT Shadow" pitchFamily="82" charset="77"/>
              </a:rPr>
              <a:t>Who are the garden committee and the Master Gardeners of Saratoga County ?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952684-3345-6F4A-B673-4C9167F33DA5}"/>
              </a:ext>
            </a:extLst>
          </p:cNvPr>
          <p:cNvSpPr txBox="1">
            <a:spLocks/>
          </p:cNvSpPr>
          <p:nvPr/>
        </p:nvSpPr>
        <p:spPr>
          <a:xfrm>
            <a:off x="10885750" y="218284"/>
            <a:ext cx="1232430" cy="7905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  <a:t>80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BCB9203-0B25-7F4C-9E40-AC256CEFA765}"/>
              </a:ext>
            </a:extLst>
          </p:cNvPr>
          <p:cNvSpPr txBox="1">
            <a:spLocks/>
          </p:cNvSpPr>
          <p:nvPr/>
        </p:nvSpPr>
        <p:spPr>
          <a:xfrm>
            <a:off x="237067" y="218284"/>
            <a:ext cx="10515599" cy="9890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Imprint MT Shadow" pitchFamily="82" charset="77"/>
              </a:rPr>
              <a:t>Friends of Moreau Lake State Park</a:t>
            </a:r>
            <a:br>
              <a:rPr lang="en-US" b="1" dirty="0">
                <a:solidFill>
                  <a:srgbClr val="FFFF00"/>
                </a:solidFill>
                <a:latin typeface="Imprint MT Shadow" panose="04020605060303030202" pitchFamily="82" charset="0"/>
              </a:rPr>
            </a:b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F4BC29-15E2-A941-BA0E-C48A044A4A5E}"/>
              </a:ext>
            </a:extLst>
          </p:cNvPr>
          <p:cNvSpPr txBox="1"/>
          <p:nvPr/>
        </p:nvSpPr>
        <p:spPr>
          <a:xfrm>
            <a:off x="237067" y="977642"/>
            <a:ext cx="84994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This is a group of Friends and Gardeners who help beautify MLSP</a:t>
            </a:r>
          </a:p>
          <a:p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4DE38-C459-3A43-8697-4E9DAC62F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38" y="4219318"/>
            <a:ext cx="4808482" cy="2324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11AE04-5D66-9744-96EA-5F4869438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4219318"/>
            <a:ext cx="30480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14085</TotalTime>
  <Words>1414</Words>
  <Application>Microsoft Macintosh PowerPoint</Application>
  <PresentationFormat>Widescreen</PresentationFormat>
  <Paragraphs>222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Impact</vt:lpstr>
      <vt:lpstr>Imprint MT Shadow</vt:lpstr>
      <vt:lpstr>Office Theme</vt:lpstr>
      <vt:lpstr>PowerPoint Presentation</vt:lpstr>
      <vt:lpstr>Friends of Moreau Lake State Park </vt:lpstr>
      <vt:lpstr> </vt:lpstr>
      <vt:lpstr>Friends of Moreau Lake State Park </vt:lpstr>
      <vt:lpstr>Friends of Moreau Lake State Park </vt:lpstr>
      <vt:lpstr>Friends of Moreau Lake State Park </vt:lpstr>
      <vt:lpstr>Friends of Moreau Lake State Park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Pierson</dc:creator>
  <cp:lastModifiedBy>Cheryl Agris</cp:lastModifiedBy>
  <cp:revision>325</cp:revision>
  <dcterms:created xsi:type="dcterms:W3CDTF">2020-03-27T14:05:48Z</dcterms:created>
  <dcterms:modified xsi:type="dcterms:W3CDTF">2020-09-08T00:57:02Z</dcterms:modified>
</cp:coreProperties>
</file>