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4" r:id="rId45"/>
    <p:sldId id="303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320A"/>
    <a:srgbClr val="548235"/>
    <a:srgbClr val="C9D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5" autoAdjust="0"/>
    <p:restoredTop sz="96233" autoAdjust="0"/>
  </p:normalViewPr>
  <p:slideViewPr>
    <p:cSldViewPr snapToGrid="0">
      <p:cViewPr varScale="1">
        <p:scale>
          <a:sx n="78" d="100"/>
          <a:sy n="78" d="100"/>
        </p:scale>
        <p:origin x="126" y="63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0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7D9A-E640-4292-98EA-80FE072FB503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E05A-03D3-4971-959F-4E5FAD24F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9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7D9A-E640-4292-98EA-80FE072FB503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E05A-03D3-4971-959F-4E5FAD24F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0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7D9A-E640-4292-98EA-80FE072FB503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E05A-03D3-4971-959F-4E5FAD24F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50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7D9A-E640-4292-98EA-80FE072FB503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E05A-03D3-4971-959F-4E5FAD24F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3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7D9A-E640-4292-98EA-80FE072FB503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E05A-03D3-4971-959F-4E5FAD24F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4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7D9A-E640-4292-98EA-80FE072FB503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E05A-03D3-4971-959F-4E5FAD24F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98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7D9A-E640-4292-98EA-80FE072FB503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E05A-03D3-4971-959F-4E5FAD24F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8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7D9A-E640-4292-98EA-80FE072FB503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E05A-03D3-4971-959F-4E5FAD24F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6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7D9A-E640-4292-98EA-80FE072FB503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E05A-03D3-4971-959F-4E5FAD24F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77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7D9A-E640-4292-98EA-80FE072FB503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E05A-03D3-4971-959F-4E5FAD24F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7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7D9A-E640-4292-98EA-80FE072FB503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E05A-03D3-4971-959F-4E5FAD24F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9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97D9A-E640-4292-98EA-80FE072FB503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3E05A-03D3-4971-959F-4E5FAD24F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84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24.xml"/><Relationship Id="rId18" Type="http://schemas.openxmlformats.org/officeDocument/2006/relationships/slide" Target="slide34.xml"/><Relationship Id="rId26" Type="http://schemas.openxmlformats.org/officeDocument/2006/relationships/slide" Target="slide50.xml"/><Relationship Id="rId3" Type="http://schemas.openxmlformats.org/officeDocument/2006/relationships/slide" Target="slide4.xml"/><Relationship Id="rId21" Type="http://schemas.openxmlformats.org/officeDocument/2006/relationships/slide" Target="slide40.xml"/><Relationship Id="rId7" Type="http://schemas.openxmlformats.org/officeDocument/2006/relationships/slide" Target="slide12.xml"/><Relationship Id="rId12" Type="http://schemas.openxmlformats.org/officeDocument/2006/relationships/slide" Target="slide22.xml"/><Relationship Id="rId17" Type="http://schemas.openxmlformats.org/officeDocument/2006/relationships/slide" Target="slide32.xml"/><Relationship Id="rId25" Type="http://schemas.openxmlformats.org/officeDocument/2006/relationships/slide" Target="slide48.xml"/><Relationship Id="rId2" Type="http://schemas.openxmlformats.org/officeDocument/2006/relationships/slide" Target="slide2.xml"/><Relationship Id="rId16" Type="http://schemas.openxmlformats.org/officeDocument/2006/relationships/slide" Target="slide30.xml"/><Relationship Id="rId20" Type="http://schemas.openxmlformats.org/officeDocument/2006/relationships/slide" Target="slide38.xml"/><Relationship Id="rId29" Type="http://schemas.openxmlformats.org/officeDocument/2006/relationships/slide" Target="slide5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11" Type="http://schemas.openxmlformats.org/officeDocument/2006/relationships/slide" Target="slide20.xml"/><Relationship Id="rId24" Type="http://schemas.openxmlformats.org/officeDocument/2006/relationships/slide" Target="slide46.xml"/><Relationship Id="rId5" Type="http://schemas.openxmlformats.org/officeDocument/2006/relationships/slide" Target="slide8.xml"/><Relationship Id="rId15" Type="http://schemas.openxmlformats.org/officeDocument/2006/relationships/slide" Target="slide28.xml"/><Relationship Id="rId23" Type="http://schemas.openxmlformats.org/officeDocument/2006/relationships/slide" Target="slide44.xml"/><Relationship Id="rId28" Type="http://schemas.openxmlformats.org/officeDocument/2006/relationships/slide" Target="slide54.xml"/><Relationship Id="rId10" Type="http://schemas.openxmlformats.org/officeDocument/2006/relationships/slide" Target="slide18.xml"/><Relationship Id="rId19" Type="http://schemas.openxmlformats.org/officeDocument/2006/relationships/slide" Target="slide36.xml"/><Relationship Id="rId31" Type="http://schemas.openxmlformats.org/officeDocument/2006/relationships/slide" Target="slide60.xml"/><Relationship Id="rId4" Type="http://schemas.openxmlformats.org/officeDocument/2006/relationships/slide" Target="slide6.xml"/><Relationship Id="rId9" Type="http://schemas.openxmlformats.org/officeDocument/2006/relationships/slide" Target="slide16.xml"/><Relationship Id="rId14" Type="http://schemas.openxmlformats.org/officeDocument/2006/relationships/slide" Target="slide26.xml"/><Relationship Id="rId22" Type="http://schemas.openxmlformats.org/officeDocument/2006/relationships/slide" Target="slide42.xml"/><Relationship Id="rId27" Type="http://schemas.openxmlformats.org/officeDocument/2006/relationships/slide" Target="slide52.xml"/><Relationship Id="rId30" Type="http://schemas.openxmlformats.org/officeDocument/2006/relationships/slide" Target="slide5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82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516498"/>
              </p:ext>
            </p:extLst>
          </p:nvPr>
        </p:nvGraphicFramePr>
        <p:xfrm>
          <a:off x="-2" y="902855"/>
          <a:ext cx="12192000" cy="5955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6788057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62727929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9607273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97611027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66156999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400588106"/>
                    </a:ext>
                  </a:extLst>
                </a:gridCol>
              </a:tblGrid>
              <a:tr h="992524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323106"/>
                  </a:ext>
                </a:extLst>
              </a:tr>
              <a:tr h="9925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C1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C1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C1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C1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C1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C1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809208"/>
                  </a:ext>
                </a:extLst>
              </a:tr>
              <a:tr h="9925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C1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C1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C1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C1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C1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C1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655135"/>
                  </a:ext>
                </a:extLst>
              </a:tr>
              <a:tr h="9925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C1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C1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C1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C1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C1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C1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185340"/>
                  </a:ext>
                </a:extLst>
              </a:tr>
              <a:tr h="99252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C1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C1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C1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C1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C1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C1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048316"/>
                  </a:ext>
                </a:extLst>
              </a:tr>
              <a:tr h="99252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C1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C1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C1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C1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C1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C1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03988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2887" y="918403"/>
            <a:ext cx="17911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Terrific Trees</a:t>
            </a:r>
            <a:endParaRPr lang="en-US" sz="2800" b="1" dirty="0">
              <a:solidFill>
                <a:srgbClr val="FFFF00"/>
              </a:solidFill>
              <a:latin typeface="Imprint MT Shadow" panose="04020605060303030202" pitchFamily="82" charset="0"/>
            </a:endParaRPr>
          </a:p>
        </p:txBody>
      </p:sp>
      <p:sp>
        <p:nvSpPr>
          <p:cNvPr id="8" name="TextBox 7">
            <a:hlinkClick r:id="rId2" action="ppaction://hlinksldjump"/>
          </p:cNvPr>
          <p:cNvSpPr txBox="1"/>
          <p:nvPr/>
        </p:nvSpPr>
        <p:spPr>
          <a:xfrm>
            <a:off x="762469" y="1979560"/>
            <a:ext cx="1271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hlinkClick r:id="rId2" action="ppaction://hlinksldjump"/>
              </a:rPr>
              <a:t>20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4" name="TextBox 13">
            <a:hlinkClick r:id="rId3" action="ppaction://hlinksldjump"/>
          </p:cNvPr>
          <p:cNvSpPr txBox="1"/>
          <p:nvPr/>
        </p:nvSpPr>
        <p:spPr>
          <a:xfrm>
            <a:off x="762466" y="2961104"/>
            <a:ext cx="1271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hlinkClick r:id="rId3" action="ppaction://hlinksldjump"/>
              </a:rPr>
              <a:t>4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hlinkClick r:id="rId3" action="ppaction://hlinksldjump"/>
              </a:rPr>
              <a:t>0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5" name="TextBox 14">
            <a:hlinkClick r:id="rId4" action="ppaction://hlinksldjump"/>
          </p:cNvPr>
          <p:cNvSpPr txBox="1"/>
          <p:nvPr/>
        </p:nvSpPr>
        <p:spPr>
          <a:xfrm>
            <a:off x="762465" y="3965619"/>
            <a:ext cx="1271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hlinkClick r:id="rId4" action="ppaction://hlinksldjump"/>
              </a:rPr>
              <a:t>6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hlinkClick r:id="rId4" action="ppaction://hlinksldjump"/>
              </a:rPr>
              <a:t>0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6" name="TextBox 15">
            <a:hlinkClick r:id="rId5" action="ppaction://hlinksldjump"/>
          </p:cNvPr>
          <p:cNvSpPr txBox="1"/>
          <p:nvPr/>
        </p:nvSpPr>
        <p:spPr>
          <a:xfrm>
            <a:off x="762466" y="4947118"/>
            <a:ext cx="1271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hlinkClick r:id="rId5" action="ppaction://hlinksldjump"/>
              </a:rPr>
              <a:t>8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hlinkClick r:id="rId5" action="ppaction://hlinksldjump"/>
              </a:rPr>
              <a:t>0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7" name="TextBox 16">
            <a:hlinkClick r:id="rId6" action="ppaction://hlinksldjump"/>
          </p:cNvPr>
          <p:cNvSpPr txBox="1"/>
          <p:nvPr/>
        </p:nvSpPr>
        <p:spPr>
          <a:xfrm>
            <a:off x="516965" y="5919951"/>
            <a:ext cx="1271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hlinkClick r:id="rId6" action="ppaction://hlinksldjump"/>
              </a:rPr>
              <a:t>100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72033" y="47772"/>
            <a:ext cx="83109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Impact" panose="020B0806030902050204" pitchFamily="34" charset="0"/>
              </a:rPr>
              <a:t>Moreau Lake State Park    </a:t>
            </a:r>
            <a:r>
              <a:rPr lang="en-US" sz="4800" dirty="0" smtClean="0">
                <a:latin typeface="Impact" panose="020B0806030902050204" pitchFamily="34" charset="0"/>
              </a:rPr>
              <a:t>JEOPARDY</a:t>
            </a:r>
            <a:endParaRPr lang="en-US" sz="4800" dirty="0">
              <a:latin typeface="Impact" panose="020B080603090205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31372" y="11797"/>
            <a:ext cx="83109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  <a:latin typeface="Impact" panose="020B0806030902050204" pitchFamily="34" charset="0"/>
              </a:rPr>
              <a:t>Moreau Lake State Park    </a:t>
            </a:r>
            <a:r>
              <a:rPr lang="en-US" sz="4800" dirty="0" smtClean="0">
                <a:solidFill>
                  <a:srgbClr val="FFFF00"/>
                </a:solidFill>
                <a:latin typeface="Impact" panose="020B0806030902050204" pitchFamily="34" charset="0"/>
              </a:rPr>
              <a:t>JEOPARDY</a:t>
            </a:r>
            <a:endParaRPr lang="en-US" sz="4800" dirty="0">
              <a:solidFill>
                <a:srgbClr val="FFFF00"/>
              </a:solidFill>
              <a:latin typeface="Impact" panose="020B080603090205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8356" y="914744"/>
            <a:ext cx="19235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Something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Fishy </a:t>
            </a:r>
            <a:endParaRPr lang="en-US" sz="2800" b="1" dirty="0">
              <a:solidFill>
                <a:srgbClr val="FFFF00"/>
              </a:solidFill>
              <a:latin typeface="Imprint MT Shadow" panose="040206050603030302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04829" y="919333"/>
            <a:ext cx="17911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Feathered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Friends</a:t>
            </a:r>
            <a:endParaRPr lang="en-US" sz="2800" b="1" dirty="0">
              <a:solidFill>
                <a:srgbClr val="FFFF00"/>
              </a:solidFill>
              <a:latin typeface="Imprint MT Shadow" panose="04020605060303030202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17438" y="921713"/>
            <a:ext cx="17911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Invasives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Imprint MT Shadow" panose="04020605060303030202" pitchFamily="82" charset="0"/>
                <a:sym typeface="Wingdings" panose="05000000000000000000" pitchFamily="2" charset="2"/>
              </a:rPr>
              <a:t></a:t>
            </a:r>
            <a:r>
              <a:rPr lang="en-US" sz="28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 </a:t>
            </a:r>
            <a:endParaRPr lang="en-US" sz="2800" b="1" dirty="0">
              <a:solidFill>
                <a:srgbClr val="FFFF00"/>
              </a:solidFill>
              <a:latin typeface="Imprint MT Shadow" panose="04020605060303030202" pitchFamily="82" charset="0"/>
            </a:endParaRPr>
          </a:p>
        </p:txBody>
      </p:sp>
      <p:sp>
        <p:nvSpPr>
          <p:cNvPr id="25" name="TextBox 24">
            <a:hlinkClick r:id="rId7" action="ppaction://hlinksldjump"/>
          </p:cNvPr>
          <p:cNvSpPr txBox="1"/>
          <p:nvPr/>
        </p:nvSpPr>
        <p:spPr>
          <a:xfrm>
            <a:off x="2715101" y="2017656"/>
            <a:ext cx="1271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hlinkClick r:id="rId7" action="ppaction://hlinksldjump"/>
              </a:rPr>
              <a:t>20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6" name="TextBox 25">
            <a:hlinkClick r:id="rId8" action="ppaction://hlinksldjump"/>
          </p:cNvPr>
          <p:cNvSpPr txBox="1"/>
          <p:nvPr/>
        </p:nvSpPr>
        <p:spPr>
          <a:xfrm>
            <a:off x="2715098" y="2999200"/>
            <a:ext cx="1271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hlinkClick r:id="rId8" action="ppaction://hlinksldjump"/>
              </a:rPr>
              <a:t>4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hlinkClick r:id="rId8" action="ppaction://hlinksldjump"/>
              </a:rPr>
              <a:t>0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7" name="TextBox 26">
            <a:hlinkClick r:id="rId9" action="ppaction://hlinksldjump"/>
          </p:cNvPr>
          <p:cNvSpPr txBox="1"/>
          <p:nvPr/>
        </p:nvSpPr>
        <p:spPr>
          <a:xfrm>
            <a:off x="2715097" y="4003715"/>
            <a:ext cx="1271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hlinkClick r:id="rId9" action="ppaction://hlinksldjump"/>
              </a:rPr>
              <a:t>6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hlinkClick r:id="rId9" action="ppaction://hlinksldjump"/>
              </a:rPr>
              <a:t>0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8" name="TextBox 27">
            <a:hlinkClick r:id="rId9" action="ppaction://hlinksldjump"/>
          </p:cNvPr>
          <p:cNvSpPr txBox="1"/>
          <p:nvPr/>
        </p:nvSpPr>
        <p:spPr>
          <a:xfrm>
            <a:off x="2715098" y="4985214"/>
            <a:ext cx="1271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hlinkClick r:id="rId10" action="ppaction://hlinksldjump"/>
              </a:rPr>
              <a:t>8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hlinkClick r:id="rId10" action="ppaction://hlinksldjump"/>
              </a:rPr>
              <a:t>0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hlinkClick r:id="rId11" action="ppaction://hlinksldjump"/>
          </p:cNvPr>
          <p:cNvSpPr txBox="1"/>
          <p:nvPr/>
        </p:nvSpPr>
        <p:spPr>
          <a:xfrm>
            <a:off x="2469597" y="5958047"/>
            <a:ext cx="1271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hlinkClick r:id="rId11" action="ppaction://hlinksldjump"/>
              </a:rPr>
              <a:t>100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0" name="TextBox 29">
            <a:hlinkClick r:id="rId2" action="ppaction://hlinksldjump"/>
          </p:cNvPr>
          <p:cNvSpPr txBox="1"/>
          <p:nvPr/>
        </p:nvSpPr>
        <p:spPr>
          <a:xfrm>
            <a:off x="4667732" y="1979560"/>
            <a:ext cx="1271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548235"/>
                </a:solidFill>
                <a:latin typeface="Impact" panose="020B0806030902050204" pitchFamily="34" charset="0"/>
                <a:hlinkClick r:id="rId12" action="ppaction://hlinksldjump"/>
              </a:rPr>
              <a:t>20</a:t>
            </a:r>
            <a:endParaRPr lang="en-US" sz="4800" dirty="0">
              <a:solidFill>
                <a:srgbClr val="548235"/>
              </a:solidFill>
              <a:latin typeface="Impact" panose="020B0806030902050204" pitchFamily="34" charset="0"/>
            </a:endParaRPr>
          </a:p>
        </p:txBody>
      </p:sp>
      <p:sp>
        <p:nvSpPr>
          <p:cNvPr id="31" name="TextBox 30">
            <a:hlinkClick r:id="rId3" action="ppaction://hlinksldjump"/>
          </p:cNvPr>
          <p:cNvSpPr txBox="1"/>
          <p:nvPr/>
        </p:nvSpPr>
        <p:spPr>
          <a:xfrm>
            <a:off x="4667729" y="2961104"/>
            <a:ext cx="1271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hlinkClick r:id="rId13" action="ppaction://hlinksldjump"/>
              </a:rPr>
              <a:t>4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hlinkClick r:id="rId13" action="ppaction://hlinksldjump"/>
              </a:rPr>
              <a:t>0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2" name="TextBox 31">
            <a:hlinkClick r:id="rId4" action="ppaction://hlinksldjump"/>
          </p:cNvPr>
          <p:cNvSpPr txBox="1"/>
          <p:nvPr/>
        </p:nvSpPr>
        <p:spPr>
          <a:xfrm>
            <a:off x="4667728" y="3965619"/>
            <a:ext cx="1271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hlinkClick r:id="rId14" action="ppaction://hlinksldjump"/>
              </a:rPr>
              <a:t>6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hlinkClick r:id="rId14" action="ppaction://hlinksldjump"/>
              </a:rPr>
              <a:t>0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3" name="TextBox 32">
            <a:hlinkClick r:id="rId5" action="ppaction://hlinksldjump"/>
          </p:cNvPr>
          <p:cNvSpPr txBox="1"/>
          <p:nvPr/>
        </p:nvSpPr>
        <p:spPr>
          <a:xfrm>
            <a:off x="4667729" y="4947118"/>
            <a:ext cx="1271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hlinkClick r:id="rId15" action="ppaction://hlinksldjump"/>
              </a:rPr>
              <a:t>8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hlinkClick r:id="rId15" action="ppaction://hlinksldjump"/>
              </a:rPr>
              <a:t>0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4" name="TextBox 33">
            <a:hlinkClick r:id="rId6" action="ppaction://hlinksldjump"/>
          </p:cNvPr>
          <p:cNvSpPr txBox="1"/>
          <p:nvPr/>
        </p:nvSpPr>
        <p:spPr>
          <a:xfrm>
            <a:off x="4422228" y="5919951"/>
            <a:ext cx="1271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hlinkClick r:id="rId16" action="ppaction://hlinksldjump"/>
              </a:rPr>
              <a:t>100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5" name="TextBox 34">
            <a:hlinkClick r:id="rId2" action="ppaction://hlinksldjump"/>
          </p:cNvPr>
          <p:cNvSpPr txBox="1"/>
          <p:nvPr/>
        </p:nvSpPr>
        <p:spPr>
          <a:xfrm>
            <a:off x="6737024" y="2017656"/>
            <a:ext cx="1271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hlinkClick r:id="rId17" action="ppaction://hlinksldjump"/>
              </a:rPr>
              <a:t>20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6" name="TextBox 35">
            <a:hlinkClick r:id="rId3" action="ppaction://hlinksldjump"/>
          </p:cNvPr>
          <p:cNvSpPr txBox="1"/>
          <p:nvPr/>
        </p:nvSpPr>
        <p:spPr>
          <a:xfrm>
            <a:off x="6737021" y="2999200"/>
            <a:ext cx="1271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hlinkClick r:id="rId18" action="ppaction://hlinksldjump"/>
              </a:rPr>
              <a:t>4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hlinkClick r:id="rId18" action="ppaction://hlinksldjump"/>
              </a:rPr>
              <a:t>0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7" name="TextBox 36">
            <a:hlinkClick r:id="rId4" action="ppaction://hlinksldjump"/>
          </p:cNvPr>
          <p:cNvSpPr txBox="1"/>
          <p:nvPr/>
        </p:nvSpPr>
        <p:spPr>
          <a:xfrm>
            <a:off x="6737020" y="4003715"/>
            <a:ext cx="1271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hlinkClick r:id="rId19" action="ppaction://hlinksldjump"/>
              </a:rPr>
              <a:t>6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hlinkClick r:id="rId19" action="ppaction://hlinksldjump"/>
              </a:rPr>
              <a:t>0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8" name="TextBox 37">
            <a:hlinkClick r:id="rId5" action="ppaction://hlinksldjump"/>
          </p:cNvPr>
          <p:cNvSpPr txBox="1"/>
          <p:nvPr/>
        </p:nvSpPr>
        <p:spPr>
          <a:xfrm>
            <a:off x="6737021" y="4985214"/>
            <a:ext cx="1271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hlinkClick r:id="rId20" action="ppaction://hlinksldjump"/>
              </a:rPr>
              <a:t>8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hlinkClick r:id="rId20" action="ppaction://hlinksldjump"/>
              </a:rPr>
              <a:t>0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9" name="TextBox 38">
            <a:hlinkClick r:id="rId6" action="ppaction://hlinksldjump"/>
          </p:cNvPr>
          <p:cNvSpPr txBox="1"/>
          <p:nvPr/>
        </p:nvSpPr>
        <p:spPr>
          <a:xfrm>
            <a:off x="6491520" y="5958047"/>
            <a:ext cx="1271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hlinkClick r:id="rId21" action="ppaction://hlinksldjump"/>
              </a:rPr>
              <a:t>100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0" name="TextBox 39">
            <a:hlinkClick r:id="rId2" action="ppaction://hlinksldjump"/>
          </p:cNvPr>
          <p:cNvSpPr txBox="1"/>
          <p:nvPr/>
        </p:nvSpPr>
        <p:spPr>
          <a:xfrm>
            <a:off x="8806312" y="2017656"/>
            <a:ext cx="1271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hlinkClick r:id="rId22" action="ppaction://hlinksldjump"/>
              </a:rPr>
              <a:t>20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1" name="TextBox 40">
            <a:hlinkClick r:id="rId3" action="ppaction://hlinksldjump"/>
          </p:cNvPr>
          <p:cNvSpPr txBox="1"/>
          <p:nvPr/>
        </p:nvSpPr>
        <p:spPr>
          <a:xfrm>
            <a:off x="8806309" y="2999200"/>
            <a:ext cx="1271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hlinkClick r:id="rId23" action="ppaction://hlinksldjump"/>
              </a:rPr>
              <a:t>4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hlinkClick r:id="rId23" action="ppaction://hlinksldjump"/>
              </a:rPr>
              <a:t>0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2" name="TextBox 41">
            <a:hlinkClick r:id="rId4" action="ppaction://hlinksldjump"/>
          </p:cNvPr>
          <p:cNvSpPr txBox="1"/>
          <p:nvPr/>
        </p:nvSpPr>
        <p:spPr>
          <a:xfrm>
            <a:off x="8806308" y="4003715"/>
            <a:ext cx="1271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hlinkClick r:id="rId24" action="ppaction://hlinksldjump"/>
              </a:rPr>
              <a:t>6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hlinkClick r:id="rId24" action="ppaction://hlinksldjump"/>
              </a:rPr>
              <a:t>0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3" name="TextBox 42">
            <a:hlinkClick r:id="rId5" action="ppaction://hlinksldjump"/>
          </p:cNvPr>
          <p:cNvSpPr txBox="1"/>
          <p:nvPr/>
        </p:nvSpPr>
        <p:spPr>
          <a:xfrm>
            <a:off x="8806309" y="4985214"/>
            <a:ext cx="1271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hlinkClick r:id="rId25" action="ppaction://hlinksldjump"/>
              </a:rPr>
              <a:t>8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hlinkClick r:id="rId25" action="ppaction://hlinksldjump"/>
              </a:rPr>
              <a:t>0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4" name="TextBox 43">
            <a:hlinkClick r:id="rId6" action="ppaction://hlinksldjump"/>
          </p:cNvPr>
          <p:cNvSpPr txBox="1"/>
          <p:nvPr/>
        </p:nvSpPr>
        <p:spPr>
          <a:xfrm>
            <a:off x="8560808" y="5958047"/>
            <a:ext cx="1271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hlinkClick r:id="rId26" action="ppaction://hlinksldjump"/>
              </a:rPr>
              <a:t>100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5" name="TextBox 44">
            <a:hlinkClick r:id="rId2" action="ppaction://hlinksldjump"/>
          </p:cNvPr>
          <p:cNvSpPr txBox="1"/>
          <p:nvPr/>
        </p:nvSpPr>
        <p:spPr>
          <a:xfrm>
            <a:off x="10875596" y="2002193"/>
            <a:ext cx="1271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hlinkClick r:id="rId27" action="ppaction://hlinksldjump"/>
              </a:rPr>
              <a:t>20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6" name="TextBox 45">
            <a:hlinkClick r:id="rId3" action="ppaction://hlinksldjump"/>
          </p:cNvPr>
          <p:cNvSpPr txBox="1"/>
          <p:nvPr/>
        </p:nvSpPr>
        <p:spPr>
          <a:xfrm>
            <a:off x="10875593" y="2983737"/>
            <a:ext cx="1271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hlinkClick r:id="rId28" action="ppaction://hlinksldjump"/>
              </a:rPr>
              <a:t>4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hlinkClick r:id="rId28" action="ppaction://hlinksldjump"/>
              </a:rPr>
              <a:t>0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7" name="TextBox 46">
            <a:hlinkClick r:id="rId4" action="ppaction://hlinksldjump"/>
          </p:cNvPr>
          <p:cNvSpPr txBox="1"/>
          <p:nvPr/>
        </p:nvSpPr>
        <p:spPr>
          <a:xfrm>
            <a:off x="10875592" y="3988252"/>
            <a:ext cx="1271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hlinkClick r:id="rId29" action="ppaction://hlinksldjump"/>
              </a:rPr>
              <a:t>6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hlinkClick r:id="rId29" action="ppaction://hlinksldjump"/>
              </a:rPr>
              <a:t>0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8" name="TextBox 47">
            <a:hlinkClick r:id="rId5" action="ppaction://hlinksldjump"/>
          </p:cNvPr>
          <p:cNvSpPr txBox="1"/>
          <p:nvPr/>
        </p:nvSpPr>
        <p:spPr>
          <a:xfrm>
            <a:off x="10875593" y="4969751"/>
            <a:ext cx="1271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hlinkClick r:id="rId30" action="ppaction://hlinksldjump"/>
              </a:rPr>
              <a:t>8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hlinkClick r:id="rId30" action="ppaction://hlinksldjump"/>
              </a:rPr>
              <a:t>0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9" name="TextBox 48">
            <a:hlinkClick r:id="rId6" action="ppaction://hlinksldjump"/>
          </p:cNvPr>
          <p:cNvSpPr txBox="1"/>
          <p:nvPr/>
        </p:nvSpPr>
        <p:spPr>
          <a:xfrm>
            <a:off x="10630092" y="5942584"/>
            <a:ext cx="1271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hlinkClick r:id="rId31" action="ppaction://hlinksldjump"/>
              </a:rPr>
              <a:t>100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260392" y="902855"/>
            <a:ext cx="17911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Furry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Friends</a:t>
            </a:r>
            <a:endParaRPr lang="en-US" sz="2800" b="1" dirty="0">
              <a:solidFill>
                <a:srgbClr val="FFFF00"/>
              </a:solidFill>
              <a:latin typeface="Imprint MT Shadow" panose="04020605060303030202" pitchFamily="8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173001" y="897539"/>
            <a:ext cx="17911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 Letter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- P -</a:t>
            </a:r>
            <a:endParaRPr lang="en-US" sz="2800" b="1" dirty="0">
              <a:solidFill>
                <a:srgbClr val="FFFF00"/>
              </a:solidFill>
              <a:latin typeface="Imprint MT Shadow" panose="0402060506030303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75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675" y="881857"/>
            <a:ext cx="4633913" cy="520699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Terrific Trees</a:t>
            </a:r>
            <a:br>
              <a:rPr lang="en-US" sz="5400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sz="54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8901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5400" b="1" dirty="0" smtClean="0">
                <a:solidFill>
                  <a:schemeClr val="bg1">
                    <a:lumMod val="85000"/>
                  </a:schemeClr>
                </a:solidFill>
                <a:latin typeface="Imprint MT Shadow" panose="04020605060303030202" pitchFamily="82" charset="0"/>
              </a:rPr>
              <a:t>This common hardwood has smooth light gray bark and nuts !</a:t>
            </a:r>
            <a:endParaRPr lang="en-US" sz="5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72637" y="881858"/>
            <a:ext cx="1681163" cy="520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100</a:t>
            </a:r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/>
            </a:r>
            <a:b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sz="5400" dirty="0"/>
          </a:p>
        </p:txBody>
      </p:sp>
      <p:pic>
        <p:nvPicPr>
          <p:cNvPr id="8" name="Picture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3458" y="2628017"/>
            <a:ext cx="379095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33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675" y="881857"/>
            <a:ext cx="4633913" cy="520699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Terrific Trees</a:t>
            </a:r>
            <a:br>
              <a:rPr lang="en-US" sz="5400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sz="54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8901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5400" b="1" dirty="0" smtClean="0">
                <a:solidFill>
                  <a:schemeClr val="bg1">
                    <a:lumMod val="85000"/>
                  </a:schemeClr>
                </a:solidFill>
                <a:latin typeface="Imprint MT Shadow" panose="04020605060303030202" pitchFamily="82" charset="0"/>
              </a:rPr>
              <a:t>This common hardwood has smooth light gray bark and nuts !</a:t>
            </a:r>
            <a:endParaRPr lang="en-US" sz="5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72637" y="881858"/>
            <a:ext cx="1681163" cy="520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100</a:t>
            </a:r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/>
            </a:r>
            <a:b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sz="5400" dirty="0"/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3458" y="2628017"/>
            <a:ext cx="3790950" cy="2505075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84955" y="4612393"/>
            <a:ext cx="8586788" cy="520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American Beech</a:t>
            </a:r>
            <a:endParaRPr lang="en-US" sz="6600" i="1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84955" y="5675134"/>
            <a:ext cx="8586788" cy="520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i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Fagus </a:t>
            </a:r>
            <a:r>
              <a:rPr lang="en-US" sz="5400" b="1" i="1" dirty="0" err="1" smtClean="0">
                <a:solidFill>
                  <a:srgbClr val="FFFF00"/>
                </a:solidFill>
                <a:latin typeface="Imprint MT Shadow" panose="04020605060303030202" pitchFamily="82" charset="0"/>
              </a:rPr>
              <a:t>grandifolia</a:t>
            </a:r>
            <a:r>
              <a:rPr lang="en-US" sz="5400" b="1" i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 </a:t>
            </a:r>
            <a:endParaRPr lang="en-US" sz="6600" i="1" dirty="0"/>
          </a:p>
        </p:txBody>
      </p:sp>
    </p:spTree>
    <p:extLst>
      <p:ext uri="{BB962C8B-B14F-4D97-AF65-F5344CB8AC3E}">
        <p14:creationId xmlns:p14="http://schemas.microsoft.com/office/powerpoint/2010/main" val="395630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675" y="881858"/>
            <a:ext cx="6357773" cy="520698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>Something Fishy</a:t>
            </a:r>
            <a:r>
              <a:rPr 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/>
            </a:r>
            <a:br>
              <a:rPr 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</a:br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890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 smtClean="0">
                <a:solidFill>
                  <a:srgbClr val="C00000"/>
                </a:solidFill>
                <a:latin typeface="Imprint MT Shadow" panose="04020605060303030202" pitchFamily="82" charset="0"/>
              </a:rPr>
              <a:t>This is why all fish are musical.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72637" y="881858"/>
            <a:ext cx="1681163" cy="520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>2</a:t>
            </a:r>
            <a:r>
              <a:rPr lang="en-US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>0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/>
            </a:r>
            <a:b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</a:b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7523" y="3474245"/>
            <a:ext cx="6486525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11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64779" y="2960743"/>
            <a:ext cx="8873359" cy="9890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 smtClean="0">
                <a:solidFill>
                  <a:srgbClr val="C00000"/>
                </a:solidFill>
                <a:latin typeface="Imprint MT Shadow" panose="04020605060303030202" pitchFamily="82" charset="0"/>
              </a:rPr>
              <a:t>They know their  SCALES ! ! 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72637" y="881858"/>
            <a:ext cx="1681163" cy="520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>2</a:t>
            </a:r>
            <a:r>
              <a:rPr lang="en-US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>0</a:t>
            </a:r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/>
            </a:r>
            <a:b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sz="5400" dirty="0"/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209675" y="881858"/>
            <a:ext cx="6357773" cy="5206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>Something Fishy</a:t>
            </a:r>
            <a:br>
              <a:rPr lang="en-US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</a:br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55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47889" y="2446514"/>
            <a:ext cx="10515600" cy="26447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 smtClean="0">
                <a:solidFill>
                  <a:srgbClr val="C00000"/>
                </a:solidFill>
                <a:latin typeface="Imprint MT Shadow" panose="04020605060303030202" pitchFamily="82" charset="0"/>
              </a:rPr>
              <a:t>This is the structure that fish have that allow them to “breathe” (get O</a:t>
            </a:r>
            <a:r>
              <a:rPr lang="en-US" sz="2600" b="1" dirty="0" smtClean="0">
                <a:solidFill>
                  <a:srgbClr val="C00000"/>
                </a:solidFill>
                <a:latin typeface="Imprint MT Shadow" panose="04020605060303030202" pitchFamily="82" charset="0"/>
              </a:rPr>
              <a:t>2</a:t>
            </a:r>
            <a:r>
              <a:rPr lang="en-US" sz="5400" b="1" dirty="0" smtClean="0">
                <a:solidFill>
                  <a:srgbClr val="C00000"/>
                </a:solidFill>
                <a:latin typeface="Imprint MT Shadow" panose="04020605060303030202" pitchFamily="82" charset="0"/>
              </a:rPr>
              <a:t> ) underwater.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72637" y="881858"/>
            <a:ext cx="1681163" cy="520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>40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/>
            </a:r>
            <a:b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</a:b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8337331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09675" y="881858"/>
            <a:ext cx="6357773" cy="5206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>Something Fishy</a:t>
            </a:r>
            <a:br>
              <a:rPr lang="en-US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</a:br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86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672637" y="881858"/>
            <a:ext cx="1681163" cy="520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>40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/>
            </a:r>
            <a:b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</a:b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8510752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09675" y="881858"/>
            <a:ext cx="6357773" cy="5206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>Something Fishy</a:t>
            </a:r>
            <a:br>
              <a:rPr lang="en-US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</a:br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612203" y="1690688"/>
            <a:ext cx="4409486" cy="162881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9600" b="1" dirty="0" smtClean="0">
                <a:solidFill>
                  <a:srgbClr val="C00000"/>
                </a:solidFill>
                <a:latin typeface="Imprint MT Shadow" panose="04020605060303030202" pitchFamily="82" charset="0"/>
              </a:rPr>
              <a:t>GILLS !</a:t>
            </a:r>
            <a:endParaRPr lang="en-US" sz="96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How do fish gills work?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203" y="3580966"/>
            <a:ext cx="4111625" cy="273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15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28252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 smtClean="0">
                <a:solidFill>
                  <a:srgbClr val="C00000"/>
                </a:solidFill>
                <a:latin typeface="Imprint MT Shadow" panose="04020605060303030202" pitchFamily="82" charset="0"/>
              </a:rPr>
              <a:t>There is a pot of GOLD under this type of trout that is heavily stocked in Moreau Lake</a:t>
            </a:r>
            <a:endParaRPr lang="en-US" sz="5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72637" y="881858"/>
            <a:ext cx="1681163" cy="520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>60</a:t>
            </a:r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/>
            </a:r>
            <a:b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sz="5400" dirty="0"/>
          </a:p>
        </p:txBody>
      </p:sp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862111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09675" y="881858"/>
            <a:ext cx="6357773" cy="5206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>Something Fishy</a:t>
            </a:r>
            <a:br>
              <a:rPr lang="en-US" sz="66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</a:br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84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672637" y="881858"/>
            <a:ext cx="1681163" cy="520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>60</a:t>
            </a:r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/>
            </a:r>
            <a:b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sz="5400" dirty="0"/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8384628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09675" y="881858"/>
            <a:ext cx="6357773" cy="5206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>Something Fishy</a:t>
            </a:r>
            <a:br>
              <a:rPr lang="en-US" sz="66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</a:br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204155" y="1960561"/>
            <a:ext cx="7639756" cy="9890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 smtClean="0">
                <a:solidFill>
                  <a:srgbClr val="FF0000"/>
                </a:solidFill>
                <a:latin typeface="Imprint MT Shadow" panose="04020605060303030202" pitchFamily="82" charset="0"/>
              </a:rPr>
              <a:t>R</a:t>
            </a:r>
            <a:r>
              <a:rPr lang="en-US" sz="5400" b="1" dirty="0" smtClean="0">
                <a:solidFill>
                  <a:srgbClr val="FFC000"/>
                </a:solidFill>
                <a:latin typeface="Imprint MT Shadow" panose="04020605060303030202" pitchFamily="82" charset="0"/>
              </a:rPr>
              <a:t>A</a:t>
            </a:r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I</a:t>
            </a:r>
            <a:r>
              <a:rPr lang="en-US" sz="5400" b="1" dirty="0" smtClean="0">
                <a:solidFill>
                  <a:srgbClr val="92D050"/>
                </a:solidFill>
                <a:latin typeface="Imprint MT Shadow" panose="04020605060303030202" pitchFamily="82" charset="0"/>
              </a:rPr>
              <a:t>N</a:t>
            </a:r>
            <a:r>
              <a:rPr lang="en-US" sz="5400" b="1" dirty="0" smtClean="0">
                <a:solidFill>
                  <a:srgbClr val="00B0F0"/>
                </a:solidFill>
                <a:latin typeface="Imprint MT Shadow" panose="04020605060303030202" pitchFamily="82" charset="0"/>
              </a:rPr>
              <a:t>B</a:t>
            </a:r>
            <a:r>
              <a:rPr lang="en-US" sz="5400" b="1" dirty="0" smtClean="0">
                <a:solidFill>
                  <a:srgbClr val="002060"/>
                </a:solidFill>
                <a:latin typeface="Imprint MT Shadow" panose="04020605060303030202" pitchFamily="82" charset="0"/>
              </a:rPr>
              <a:t>O</a:t>
            </a:r>
            <a:r>
              <a:rPr lang="en-US" sz="5400" b="1" dirty="0" smtClean="0">
                <a:solidFill>
                  <a:srgbClr val="7030A0"/>
                </a:solidFill>
                <a:latin typeface="Imprint MT Shadow" panose="04020605060303030202" pitchFamily="82" charset="0"/>
              </a:rPr>
              <a:t>W</a:t>
            </a:r>
            <a:r>
              <a:rPr lang="en-US" sz="5400" b="1" dirty="0" smtClean="0">
                <a:solidFill>
                  <a:srgbClr val="FF0000"/>
                </a:solidFill>
                <a:latin typeface="Imprint MT Shadow" panose="04020605060303030202" pitchFamily="82" charset="0"/>
              </a:rPr>
              <a:t> T</a:t>
            </a:r>
            <a:r>
              <a:rPr lang="en-US" sz="5400" b="1" dirty="0" smtClean="0">
                <a:solidFill>
                  <a:srgbClr val="FFC000"/>
                </a:solidFill>
                <a:latin typeface="Imprint MT Shadow" panose="04020605060303030202" pitchFamily="82" charset="0"/>
              </a:rPr>
              <a:t>R</a:t>
            </a:r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O</a:t>
            </a:r>
            <a:r>
              <a:rPr lang="en-US" sz="5400" b="1" dirty="0" smtClean="0">
                <a:solidFill>
                  <a:srgbClr val="92D050"/>
                </a:solidFill>
                <a:latin typeface="Imprint MT Shadow" panose="04020605060303030202" pitchFamily="82" charset="0"/>
              </a:rPr>
              <a:t>U</a:t>
            </a:r>
            <a:r>
              <a:rPr lang="en-US" sz="5400" b="1" dirty="0" smtClean="0">
                <a:solidFill>
                  <a:srgbClr val="00B0F0"/>
                </a:solidFill>
                <a:latin typeface="Imprint MT Shadow" panose="04020605060303030202" pitchFamily="82" charset="0"/>
              </a:rPr>
              <a:t>T</a:t>
            </a:r>
            <a:endParaRPr lang="en-US" sz="5400" dirty="0">
              <a:solidFill>
                <a:srgbClr val="00B0F0"/>
              </a:solidFill>
            </a:endParaRPr>
          </a:p>
        </p:txBody>
      </p:sp>
      <p:pic>
        <p:nvPicPr>
          <p:cNvPr id="1028" name="Picture 4" descr="File:FMIB 43023 Rainbow Trout (Salmo irideus).jpeg - Wikimedia Commo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231" y="3009933"/>
            <a:ext cx="6258636" cy="291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72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672637" y="881858"/>
            <a:ext cx="1681163" cy="520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>80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/>
            </a:r>
            <a:b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</a:b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209675" y="881858"/>
            <a:ext cx="6357773" cy="5206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>Something Fishy</a:t>
            </a:r>
            <a:br>
              <a:rPr lang="en-US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</a:br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436511" y="1944598"/>
            <a:ext cx="10515600" cy="3078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 smtClean="0">
                <a:solidFill>
                  <a:srgbClr val="C00000"/>
                </a:solidFill>
                <a:latin typeface="Imprint MT Shadow" panose="04020605060303030202" pitchFamily="82" charset="0"/>
              </a:rPr>
              <a:t>These fish can have a BIG mouth or a SMALL mouth, but they are both tasty.</a:t>
            </a:r>
            <a:endParaRPr lang="en-US" sz="5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30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672637" y="881858"/>
            <a:ext cx="1681163" cy="520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>80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/>
            </a:r>
            <a:b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</a:b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209675" y="881858"/>
            <a:ext cx="6357773" cy="5206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>Something Fishy</a:t>
            </a:r>
            <a:br>
              <a:rPr lang="en-US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</a:br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64066" y="3548899"/>
            <a:ext cx="3575756" cy="12050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8000" b="1" dirty="0" smtClean="0">
                <a:solidFill>
                  <a:srgbClr val="C00000"/>
                </a:solidFill>
                <a:latin typeface="Imprint MT Shadow" panose="04020605060303030202" pitchFamily="82" charset="0"/>
              </a:rPr>
              <a:t>BASS </a:t>
            </a:r>
            <a:endParaRPr lang="en-US" sz="80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074" name="Picture 2" descr="A comparison of smallmouth vs largemouth bass showing how to tell the two species apart. Largemouth Bass have bigger upper jaws, a break between their dorsal fins, and horizontal stripes. Smallmouth Bass have smaller jaws, no break in their dorsal fins, and vertical strip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437" y="1995222"/>
            <a:ext cx="6838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60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675" y="881857"/>
            <a:ext cx="4633913" cy="520699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Terrific Trees</a:t>
            </a:r>
            <a:br>
              <a:rPr lang="en-US" sz="5400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46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 smtClean="0">
                <a:solidFill>
                  <a:schemeClr val="bg1">
                    <a:lumMod val="85000"/>
                  </a:schemeClr>
                </a:solidFill>
                <a:latin typeface="Imprint MT Shadow" panose="04020605060303030202" pitchFamily="82" charset="0"/>
              </a:rPr>
              <a:t>This is a dog’s most favorite part of a tree.</a:t>
            </a:r>
            <a:endParaRPr lang="en-US" sz="5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72637" y="881858"/>
            <a:ext cx="1681163" cy="520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20</a:t>
            </a:r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/>
            </a:r>
            <a:b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sz="5400" dirty="0"/>
          </a:p>
        </p:txBody>
      </p:sp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99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672637" y="881858"/>
            <a:ext cx="1681163" cy="520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>100</a:t>
            </a:r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/>
            </a:r>
            <a:b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sz="5400" dirty="0"/>
          </a:p>
        </p:txBody>
      </p:sp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33543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09675" y="881858"/>
            <a:ext cx="6357773" cy="5206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>Something Fishy</a:t>
            </a:r>
            <a:br>
              <a:rPr lang="en-US" sz="66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</a:br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The Chain Pickerel | Falmouth, MA Pat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607" y="3757085"/>
            <a:ext cx="6248237" cy="256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28252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 smtClean="0">
                <a:solidFill>
                  <a:srgbClr val="C00000"/>
                </a:solidFill>
                <a:latin typeface="Imprint MT Shadow" panose="04020605060303030202" pitchFamily="82" charset="0"/>
              </a:rPr>
              <a:t>This fish is often caught by folks ice fishing in the winter.</a:t>
            </a:r>
            <a:endParaRPr lang="en-US" sz="5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73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494708" y="2664356"/>
            <a:ext cx="7594600" cy="9890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800" b="1" dirty="0" smtClean="0">
                <a:solidFill>
                  <a:srgbClr val="C00000"/>
                </a:solidFill>
                <a:latin typeface="Imprint MT Shadow" panose="04020605060303030202" pitchFamily="82" charset="0"/>
              </a:rPr>
              <a:t>Chain </a:t>
            </a:r>
          </a:p>
          <a:p>
            <a:pPr marL="0" indent="0">
              <a:buNone/>
            </a:pPr>
            <a:r>
              <a:rPr lang="en-US" sz="8800" b="1" dirty="0" smtClean="0">
                <a:solidFill>
                  <a:srgbClr val="C00000"/>
                </a:solidFill>
                <a:latin typeface="Imprint MT Shadow" panose="04020605060303030202" pitchFamily="82" charset="0"/>
              </a:rPr>
              <a:t>Pickerel</a:t>
            </a:r>
            <a:r>
              <a:rPr lang="en-US" sz="8800" dirty="0" smtClean="0"/>
              <a:t> </a:t>
            </a:r>
            <a:endParaRPr lang="en-US" sz="239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72637" y="881858"/>
            <a:ext cx="1681163" cy="520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>100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/>
            </a:r>
            <a:b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</a:b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209675" y="881858"/>
            <a:ext cx="6357773" cy="5206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>Something Fishy</a:t>
            </a:r>
            <a:br>
              <a:rPr lang="en-US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</a:br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098" name="Picture 2" descr="Image may contain: 1 person, standing, child and outdo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615" y="1660626"/>
            <a:ext cx="3302519" cy="488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33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675" y="881857"/>
            <a:ext cx="5823303" cy="520699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Feathered Friends</a:t>
            </a:r>
            <a:r>
              <a:rPr lang="en-US" sz="5400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/>
            </a:r>
            <a:br>
              <a:rPr lang="en-US" sz="5400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sz="54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5121166" cy="42598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chemeClr val="bg1">
                    <a:lumMod val="85000"/>
                  </a:schemeClr>
                </a:solidFill>
                <a:latin typeface="Imprint MT Shadow" panose="04020605060303030202" pitchFamily="82" charset="0"/>
              </a:rPr>
              <a:t>Y</a:t>
            </a:r>
            <a:r>
              <a:rPr lang="en-US" sz="4800" b="1" dirty="0" smtClean="0">
                <a:solidFill>
                  <a:schemeClr val="bg1">
                    <a:lumMod val="85000"/>
                  </a:schemeClr>
                </a:solidFill>
                <a:latin typeface="Imprint MT Shadow" panose="04020605060303030202" pitchFamily="82" charset="0"/>
              </a:rPr>
              <a:t>ou may have heard the </a:t>
            </a:r>
            <a:r>
              <a:rPr lang="en-US" sz="4800" b="1" dirty="0" err="1" smtClean="0">
                <a:solidFill>
                  <a:schemeClr val="bg1">
                    <a:lumMod val="85000"/>
                  </a:schemeClr>
                </a:solidFill>
                <a:latin typeface="Imprint MT Shadow" panose="04020605060303030202" pitchFamily="82" charset="0"/>
              </a:rPr>
              <a:t>erie</a:t>
            </a:r>
            <a:r>
              <a:rPr lang="en-US" sz="4800" b="1" dirty="0" smtClean="0">
                <a:solidFill>
                  <a:schemeClr val="bg1">
                    <a:lumMod val="85000"/>
                  </a:schemeClr>
                </a:solidFill>
                <a:latin typeface="Imprint MT Shadow" panose="04020605060303030202" pitchFamily="82" charset="0"/>
              </a:rPr>
              <a:t> calls of this seasonal visitor in the  morning or </a:t>
            </a:r>
            <a:r>
              <a:rPr lang="en-US" sz="4800" b="1" dirty="0" err="1" smtClean="0">
                <a:solidFill>
                  <a:schemeClr val="bg1">
                    <a:lumMod val="85000"/>
                  </a:schemeClr>
                </a:solidFill>
                <a:latin typeface="Imprint MT Shadow" panose="04020605060303030202" pitchFamily="82" charset="0"/>
              </a:rPr>
              <a:t>eveing</a:t>
            </a:r>
            <a:r>
              <a:rPr lang="en-US" sz="4800" b="1" dirty="0" smtClean="0">
                <a:solidFill>
                  <a:schemeClr val="bg1">
                    <a:lumMod val="85000"/>
                  </a:schemeClr>
                </a:solidFill>
                <a:latin typeface="Imprint MT Shadow" panose="04020605060303030202" pitchFamily="82" charset="0"/>
              </a:rPr>
              <a:t> out on the lake.</a:t>
            </a:r>
            <a:endParaRPr lang="en-US" sz="4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72637" y="881858"/>
            <a:ext cx="1681163" cy="520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2</a:t>
            </a:r>
            <a:r>
              <a:rPr lang="en-US" sz="72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0</a:t>
            </a:r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/>
            </a:r>
            <a:b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sz="5400" dirty="0"/>
          </a:p>
        </p:txBody>
      </p:sp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pic>
        <p:nvPicPr>
          <p:cNvPr id="7170" name="Picture 2" descr="Common Loon Mother and Baby Chick - YouTub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593" y="1947452"/>
            <a:ext cx="4954642" cy="371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Loon-cal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49766" y="69869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1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675" y="881857"/>
            <a:ext cx="5823303" cy="520699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Feathered Friends</a:t>
            </a:r>
            <a:r>
              <a:rPr lang="en-US" sz="5400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/>
            </a:r>
            <a:br>
              <a:rPr lang="en-US" sz="5400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sz="54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45209" y="1888689"/>
            <a:ext cx="7927428" cy="9062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b="1" dirty="0" smtClean="0">
                <a:solidFill>
                  <a:schemeClr val="bg1">
                    <a:lumMod val="85000"/>
                  </a:schemeClr>
                </a:solidFill>
                <a:latin typeface="Imprint MT Shadow" panose="04020605060303030202" pitchFamily="82" charset="0"/>
              </a:rPr>
              <a:t>The Common Loon</a:t>
            </a:r>
            <a:endParaRPr lang="en-US" sz="6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72637" y="881858"/>
            <a:ext cx="1681163" cy="520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2</a:t>
            </a:r>
            <a:r>
              <a:rPr lang="en-US" sz="72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0</a:t>
            </a:r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/>
            </a:r>
            <a:b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sz="5400" dirty="0"/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pic>
        <p:nvPicPr>
          <p:cNvPr id="8194" name="Picture 2" descr="Common Loon | National Wildlife Feder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589" y="3098583"/>
            <a:ext cx="571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63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675" y="881857"/>
            <a:ext cx="5823303" cy="520699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Feathered Friends</a:t>
            </a:r>
            <a:r>
              <a:rPr lang="en-US" sz="5400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/>
            </a:r>
            <a:br>
              <a:rPr lang="en-US" sz="5400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sz="54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4382193" cy="391015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5400" b="1" dirty="0" smtClean="0">
                <a:solidFill>
                  <a:schemeClr val="bg1">
                    <a:lumMod val="85000"/>
                  </a:schemeClr>
                </a:solidFill>
                <a:latin typeface="Imprint MT Shadow" panose="04020605060303030202" pitchFamily="82" charset="0"/>
              </a:rPr>
              <a:t>This raptor, (</a:t>
            </a:r>
            <a:r>
              <a:rPr lang="en-US" sz="5400" b="1" dirty="0" smtClean="0">
                <a:solidFill>
                  <a:srgbClr val="FF0000"/>
                </a:solidFill>
                <a:latin typeface="Imprint MT Shadow" panose="04020605060303030202" pitchFamily="82" charset="0"/>
              </a:rPr>
              <a:t>t</a:t>
            </a:r>
            <a:r>
              <a:rPr lang="en-US" sz="5400" b="1" dirty="0" smtClean="0">
                <a:solidFill>
                  <a:schemeClr val="bg1">
                    <a:lumMod val="85000"/>
                  </a:schemeClr>
                </a:solidFill>
                <a:latin typeface="Imprint MT Shadow" panose="04020605060303030202" pitchFamily="82" charset="0"/>
              </a:rPr>
              <a:t>h</a:t>
            </a:r>
            <a:r>
              <a:rPr lang="en-US" sz="5400" b="1" dirty="0" smtClean="0">
                <a:solidFill>
                  <a:srgbClr val="0070C0"/>
                </a:solidFill>
                <a:latin typeface="Imprint MT Shadow" panose="04020605060303030202" pitchFamily="82" charset="0"/>
              </a:rPr>
              <a:t>e </a:t>
            </a:r>
            <a:r>
              <a:rPr lang="en-US" sz="5400" b="1" dirty="0" smtClean="0">
                <a:solidFill>
                  <a:srgbClr val="FF0000"/>
                </a:solidFill>
                <a:latin typeface="Imprint MT Shadow" panose="04020605060303030202" pitchFamily="82" charset="0"/>
              </a:rPr>
              <a:t>s</a:t>
            </a:r>
            <a:r>
              <a:rPr lang="en-US" sz="5400" b="1" dirty="0" smtClean="0">
                <a:solidFill>
                  <a:schemeClr val="bg1">
                    <a:lumMod val="85000"/>
                  </a:schemeClr>
                </a:solidFill>
                <a:latin typeface="Imprint MT Shadow" panose="04020605060303030202" pitchFamily="82" charset="0"/>
              </a:rPr>
              <a:t>y</a:t>
            </a:r>
            <a:r>
              <a:rPr lang="en-US" sz="5400" b="1" dirty="0" smtClean="0">
                <a:solidFill>
                  <a:srgbClr val="0070C0"/>
                </a:solidFill>
                <a:latin typeface="Imprint MT Shadow" panose="04020605060303030202" pitchFamily="82" charset="0"/>
              </a:rPr>
              <a:t>m</a:t>
            </a:r>
            <a:r>
              <a:rPr lang="en-US" sz="5400" b="1" dirty="0" smtClean="0">
                <a:solidFill>
                  <a:srgbClr val="FF0000"/>
                </a:solidFill>
                <a:latin typeface="Imprint MT Shadow" panose="04020605060303030202" pitchFamily="82" charset="0"/>
              </a:rPr>
              <a:t>b</a:t>
            </a:r>
            <a:r>
              <a:rPr lang="en-US" sz="5400" b="1" dirty="0" smtClean="0">
                <a:solidFill>
                  <a:schemeClr val="bg1">
                    <a:lumMod val="85000"/>
                  </a:schemeClr>
                </a:solidFill>
                <a:latin typeface="Imprint MT Shadow" panose="04020605060303030202" pitchFamily="82" charset="0"/>
              </a:rPr>
              <a:t>o</a:t>
            </a:r>
            <a:r>
              <a:rPr lang="en-US" sz="5400" b="1" dirty="0" smtClean="0">
                <a:solidFill>
                  <a:srgbClr val="0070C0"/>
                </a:solidFill>
                <a:latin typeface="Imprint MT Shadow" panose="04020605060303030202" pitchFamily="82" charset="0"/>
              </a:rPr>
              <a:t>l</a:t>
            </a:r>
            <a:r>
              <a:rPr lang="en-US" sz="5400" b="1" dirty="0" smtClean="0">
                <a:solidFill>
                  <a:schemeClr val="bg1">
                    <a:lumMod val="85000"/>
                  </a:schemeClr>
                </a:solidFill>
                <a:latin typeface="Imprint MT Shadow" panose="04020605060303030202" pitchFamily="82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Imprint MT Shadow" panose="04020605060303030202" pitchFamily="82" charset="0"/>
              </a:rPr>
              <a:t>o</a:t>
            </a:r>
            <a:r>
              <a:rPr lang="en-US" sz="5400" b="1" dirty="0" smtClean="0">
                <a:solidFill>
                  <a:schemeClr val="bg1">
                    <a:lumMod val="85000"/>
                  </a:schemeClr>
                </a:solidFill>
                <a:latin typeface="Imprint MT Shadow" panose="04020605060303030202" pitchFamily="82" charset="0"/>
              </a:rPr>
              <a:t>f </a:t>
            </a:r>
            <a:r>
              <a:rPr lang="en-US" sz="5400" b="1" dirty="0" smtClean="0">
                <a:solidFill>
                  <a:srgbClr val="0070C0"/>
                </a:solidFill>
                <a:latin typeface="Imprint MT Shadow" panose="04020605060303030202" pitchFamily="82" charset="0"/>
              </a:rPr>
              <a:t>o</a:t>
            </a:r>
            <a:r>
              <a:rPr lang="en-US" sz="5400" b="1" dirty="0" smtClean="0">
                <a:solidFill>
                  <a:srgbClr val="FF0000"/>
                </a:solidFill>
                <a:latin typeface="Imprint MT Shadow" panose="04020605060303030202" pitchFamily="82" charset="0"/>
              </a:rPr>
              <a:t>u</a:t>
            </a:r>
            <a:r>
              <a:rPr lang="en-US" sz="5400" b="1" dirty="0" smtClean="0">
                <a:solidFill>
                  <a:schemeClr val="bg1">
                    <a:lumMod val="85000"/>
                  </a:schemeClr>
                </a:solidFill>
                <a:latin typeface="Imprint MT Shadow" panose="04020605060303030202" pitchFamily="82" charset="0"/>
              </a:rPr>
              <a:t>r </a:t>
            </a:r>
            <a:r>
              <a:rPr lang="en-US" sz="5400" b="1" dirty="0" smtClean="0">
                <a:solidFill>
                  <a:srgbClr val="0070C0"/>
                </a:solidFill>
                <a:latin typeface="Imprint MT Shadow" panose="04020605060303030202" pitchFamily="82" charset="0"/>
              </a:rPr>
              <a:t>c</a:t>
            </a:r>
            <a:r>
              <a:rPr lang="en-US" sz="5400" b="1" dirty="0" smtClean="0">
                <a:solidFill>
                  <a:srgbClr val="FF0000"/>
                </a:solidFill>
                <a:latin typeface="Imprint MT Shadow" panose="04020605060303030202" pitchFamily="82" charset="0"/>
              </a:rPr>
              <a:t>o</a:t>
            </a:r>
            <a:r>
              <a:rPr lang="en-US" sz="5400" b="1" dirty="0" smtClean="0">
                <a:solidFill>
                  <a:schemeClr val="bg1">
                    <a:lumMod val="85000"/>
                  </a:schemeClr>
                </a:solidFill>
                <a:latin typeface="Imprint MT Shadow" panose="04020605060303030202" pitchFamily="82" charset="0"/>
              </a:rPr>
              <a:t>u</a:t>
            </a:r>
            <a:r>
              <a:rPr lang="en-US" sz="5400" b="1" dirty="0" smtClean="0">
                <a:solidFill>
                  <a:srgbClr val="0070C0"/>
                </a:solidFill>
                <a:latin typeface="Imprint MT Shadow" panose="04020605060303030202" pitchFamily="82" charset="0"/>
              </a:rPr>
              <a:t>n</a:t>
            </a:r>
            <a:r>
              <a:rPr lang="en-US" sz="5400" b="1" dirty="0" smtClean="0">
                <a:solidFill>
                  <a:srgbClr val="FF0000"/>
                </a:solidFill>
                <a:latin typeface="Imprint MT Shadow" panose="04020605060303030202" pitchFamily="82" charset="0"/>
              </a:rPr>
              <a:t>t</a:t>
            </a:r>
            <a:r>
              <a:rPr lang="en-US" sz="5400" b="1" dirty="0" smtClean="0">
                <a:solidFill>
                  <a:schemeClr val="bg1">
                    <a:lumMod val="85000"/>
                  </a:schemeClr>
                </a:solidFill>
                <a:latin typeface="Imprint MT Shadow" panose="04020605060303030202" pitchFamily="82" charset="0"/>
              </a:rPr>
              <a:t>r</a:t>
            </a:r>
            <a:r>
              <a:rPr lang="en-US" sz="5400" b="1" dirty="0" smtClean="0">
                <a:solidFill>
                  <a:srgbClr val="0070C0"/>
                </a:solidFill>
                <a:latin typeface="Imprint MT Shadow" panose="04020605060303030202" pitchFamily="82" charset="0"/>
              </a:rPr>
              <a:t>y</a:t>
            </a:r>
            <a:r>
              <a:rPr lang="en-US" sz="5400" b="1" dirty="0" smtClean="0">
                <a:solidFill>
                  <a:schemeClr val="bg1">
                    <a:lumMod val="85000"/>
                  </a:schemeClr>
                </a:solidFill>
                <a:latin typeface="Imprint MT Shadow" panose="04020605060303030202" pitchFamily="82" charset="0"/>
              </a:rPr>
              <a:t>), is a common site at the Park .</a:t>
            </a:r>
            <a:endParaRPr lang="en-US" sz="5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72637" y="881858"/>
            <a:ext cx="1681163" cy="520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40</a:t>
            </a:r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/>
            </a:r>
            <a:b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sz="5400" dirty="0"/>
          </a:p>
        </p:txBody>
      </p:sp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pic>
        <p:nvPicPr>
          <p:cNvPr id="1026" name="Picture 2" descr="Bald eagles of Lake Tahoe: A story of trium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651" y="1825626"/>
            <a:ext cx="5483149" cy="364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96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675" y="881857"/>
            <a:ext cx="5823303" cy="520699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Feathered Friends</a:t>
            </a:r>
            <a:r>
              <a:rPr lang="en-US" sz="5400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/>
            </a:r>
            <a:br>
              <a:rPr lang="en-US" sz="5400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sz="54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50307" y="2372718"/>
            <a:ext cx="8139545" cy="19317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b="1" dirty="0" smtClean="0">
                <a:solidFill>
                  <a:schemeClr val="bg1">
                    <a:lumMod val="85000"/>
                  </a:schemeClr>
                </a:solidFill>
                <a:latin typeface="Imprint MT Shadow" panose="04020605060303030202" pitchFamily="82" charset="0"/>
              </a:rPr>
              <a:t>BALD EAGLE </a:t>
            </a:r>
            <a:endParaRPr lang="en-US" sz="8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72637" y="881858"/>
            <a:ext cx="1681163" cy="520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40</a:t>
            </a:r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/>
            </a:r>
            <a:b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sz="5400" dirty="0"/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209675" y="4044095"/>
            <a:ext cx="8586788" cy="520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i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 </a:t>
            </a:r>
            <a:r>
              <a:rPr lang="en-US" b="1" i="1" dirty="0" err="1">
                <a:solidFill>
                  <a:srgbClr val="FFFF00"/>
                </a:solidFill>
                <a:latin typeface="Imprint MT Shadow" panose="04020605060303030202" pitchFamily="82" charset="0"/>
              </a:rPr>
              <a:t>Haliaeetus</a:t>
            </a:r>
            <a:r>
              <a:rPr lang="en-US" b="1" i="1" dirty="0">
                <a:solidFill>
                  <a:srgbClr val="FFFF00"/>
                </a:solidFill>
                <a:latin typeface="Imprint MT Shadow" panose="04020605060303030202" pitchFamily="82" charset="0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latin typeface="Imprint MT Shadow" panose="04020605060303030202" pitchFamily="82" charset="0"/>
              </a:rPr>
              <a:t>leucocephalus</a:t>
            </a:r>
            <a:endParaRPr lang="en-US" sz="6600" b="1" i="1" dirty="0">
              <a:solidFill>
                <a:srgbClr val="FFFF00"/>
              </a:solidFill>
              <a:latin typeface="Imprint MT Shadow" panose="040206050603030302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3475" y="1837470"/>
            <a:ext cx="2600325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6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675" y="881857"/>
            <a:ext cx="5823303" cy="520699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Feathered Friends</a:t>
            </a:r>
            <a:r>
              <a:rPr lang="en-US" sz="5400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/>
            </a:r>
            <a:br>
              <a:rPr lang="en-US" sz="5400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sz="54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88324" y="1842251"/>
            <a:ext cx="6011488" cy="42592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5400" b="1" dirty="0" smtClean="0">
                <a:solidFill>
                  <a:schemeClr val="bg1">
                    <a:lumMod val="85000"/>
                  </a:schemeClr>
                </a:solidFill>
                <a:latin typeface="Imprint MT Shadow" panose="04020605060303030202" pitchFamily="82" charset="0"/>
              </a:rPr>
              <a:t>You can often see this great bird wading along the shore looking for fish and other critters to eat.</a:t>
            </a:r>
            <a:endParaRPr lang="en-US" sz="5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72637" y="881858"/>
            <a:ext cx="1681163" cy="520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60</a:t>
            </a:r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/>
            </a:r>
            <a:b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sz="5400" dirty="0"/>
          </a:p>
        </p:txBody>
      </p:sp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pic>
        <p:nvPicPr>
          <p:cNvPr id="2050" name="Picture 2" descr="Great blue heron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376" y="1990768"/>
            <a:ext cx="5212878" cy="356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6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675" y="881857"/>
            <a:ext cx="5823303" cy="520699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Feathered Friends</a:t>
            </a:r>
            <a:r>
              <a:rPr lang="en-US" sz="5400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/>
            </a:r>
            <a:br>
              <a:rPr lang="en-US" sz="5400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sz="54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783975" y="3021886"/>
            <a:ext cx="7408025" cy="12833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600" b="1" dirty="0" smtClean="0">
                <a:solidFill>
                  <a:schemeClr val="bg1">
                    <a:lumMod val="85000"/>
                  </a:schemeClr>
                </a:solidFill>
                <a:latin typeface="Imprint MT Shadow" panose="04020605060303030202" pitchFamily="82" charset="0"/>
              </a:rPr>
              <a:t>Great </a:t>
            </a:r>
            <a:r>
              <a:rPr lang="en-US" sz="6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Imprint MT Shadow" panose="04020605060303030202" pitchFamily="82" charset="0"/>
              </a:rPr>
              <a:t>Blue</a:t>
            </a:r>
            <a:r>
              <a:rPr lang="en-US" sz="6600" b="1" dirty="0" smtClean="0">
                <a:solidFill>
                  <a:schemeClr val="bg1">
                    <a:lumMod val="85000"/>
                  </a:schemeClr>
                </a:solidFill>
                <a:latin typeface="Imprint MT Shadow" panose="04020605060303030202" pitchFamily="82" charset="0"/>
              </a:rPr>
              <a:t> Heron</a:t>
            </a:r>
            <a:endParaRPr lang="en-US" sz="6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72637" y="881858"/>
            <a:ext cx="1681163" cy="520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60</a:t>
            </a:r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/>
            </a:r>
            <a:b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sz="5400" dirty="0"/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pic>
        <p:nvPicPr>
          <p:cNvPr id="3074" name="Picture 2" descr="Great Blue Heron | Bir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94" y="1668102"/>
            <a:ext cx="3120432" cy="455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0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675" y="881857"/>
            <a:ext cx="5823303" cy="520699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Feathered Friends</a:t>
            </a:r>
            <a:r>
              <a:rPr lang="en-US" sz="5400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/>
            </a:r>
            <a:br>
              <a:rPr lang="en-US" sz="5400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sz="54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707117" y="1573378"/>
            <a:ext cx="5890076" cy="9175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dirty="0" smtClean="0">
                <a:solidFill>
                  <a:schemeClr val="bg1">
                    <a:lumMod val="85000"/>
                  </a:schemeClr>
                </a:solidFill>
                <a:latin typeface="Imprint MT Shadow" panose="04020605060303030202" pitchFamily="82" charset="0"/>
              </a:rPr>
              <a:t>A nesting platform for this </a:t>
            </a:r>
            <a:r>
              <a:rPr lang="en-US" sz="4800" b="1" dirty="0">
                <a:solidFill>
                  <a:schemeClr val="bg1">
                    <a:lumMod val="85000"/>
                  </a:schemeClr>
                </a:solidFill>
                <a:latin typeface="Imprint MT Shadow" panose="04020605060303030202" pitchFamily="82" charset="0"/>
              </a:rPr>
              <a:t> </a:t>
            </a:r>
            <a:r>
              <a:rPr lang="en-US" sz="4800" b="1" dirty="0" smtClean="0">
                <a:solidFill>
                  <a:schemeClr val="bg1">
                    <a:lumMod val="85000"/>
                  </a:schemeClr>
                </a:solidFill>
                <a:latin typeface="Imprint MT Shadow" panose="04020605060303030202" pitchFamily="82" charset="0"/>
              </a:rPr>
              <a:t>fish loving raptor was erected at the park</a:t>
            </a:r>
            <a:r>
              <a:rPr lang="en-US" sz="4400" b="1" dirty="0" smtClean="0">
                <a:solidFill>
                  <a:schemeClr val="bg1">
                    <a:lumMod val="85000"/>
                  </a:schemeClr>
                </a:solidFill>
                <a:latin typeface="Imprint MT Shadow" panose="04020605060303030202" pitchFamily="82" charset="0"/>
              </a:rPr>
              <a:t>.  </a:t>
            </a:r>
            <a:endParaRPr lang="en-US" sz="4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72637" y="881858"/>
            <a:ext cx="1681163" cy="520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80</a:t>
            </a:r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/>
            </a:r>
            <a:b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sz="5400" dirty="0"/>
          </a:p>
        </p:txBody>
      </p:sp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pic>
        <p:nvPicPr>
          <p:cNvPr id="6146" name="Picture 2" descr="https://lh3.googleusercontent.com/DuuXmZHefcdwtiK4jgnJdyK8ukQOLDYa2w2x1YiBHBT9ULU7AxuCQuAwKhrCnB8IDIc9N39eZvyilpEajR53yVymni4FIv3oS1vEGYC1J-AlsxMss8vqyJVwPWtEbF9UyO5Q9dOFExKKDLcLoaX5ri79oK6ZB1xgrIphUzyWDdvv7oT5zq0VPjJIHX9zusT-sitCFaL9iRVnFuAj_m4qva2n46LTFs4KtyosJl-gepOGmO4J44nysu8jZYHwhzK8IzrNKVbMSu7WmHqXpx3yqMBkm0I7QR3MrBxUPHI-7Dq_XakvnNki6EUVPh-klVgmbIn2zFneQLcWL3nufU9oo8C6uy42UdKUEftubZk-4wLIidyHKEE_VdShWbIgcWbbOdGbH7vCDk0GCuMZGOz4h5NOOFGvo3uTKV_dg1UW5iYS-VidHYv1CsTdsE1LO-AlkvE0kVB5-ubYj8FHHSEO4jQ2UCrHiDmdYOIbO8ihF08uMZiiLMfmmE8kV1R9RoVsdPGcnnNC-AyPe4f3EEFeUcOaXofQ2iuUP40VqAj04h9UBie80CD2bkKJeOjKrWZREUEowxhINqAdF_0EQyTVkI6lx_w452xirk1Td9wfotVrbW5R31z-e5ZsPTmHGm_HsZhxhKpJ2dnyd9gJ5qNcoHGYOoWhXzj_k5wXdt-13-_XbTftRkhvQVFFNBDBlTCyzd4ie5p6M8NFBv2gjViBhm8Dv7eaRx9Qs2YtB0fEjM4ZxdlBnoXIG1kO=w587-h781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1142206"/>
            <a:ext cx="4079287" cy="543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5237" y="3671732"/>
            <a:ext cx="205740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81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675" y="881857"/>
            <a:ext cx="5823303" cy="520699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Feathered Friends</a:t>
            </a:r>
            <a:r>
              <a:rPr lang="en-US" sz="5400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/>
            </a:r>
            <a:br>
              <a:rPr lang="en-US" sz="5400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sz="54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14" y="3399135"/>
            <a:ext cx="4411717" cy="1469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b="1" dirty="0" smtClean="0">
                <a:solidFill>
                  <a:schemeClr val="bg1">
                    <a:lumMod val="85000"/>
                  </a:schemeClr>
                </a:solidFill>
                <a:latin typeface="Imprint MT Shadow" panose="04020605060303030202" pitchFamily="82" charset="0"/>
              </a:rPr>
              <a:t>OSPREY </a:t>
            </a:r>
            <a:endParaRPr lang="en-US" sz="7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72637" y="881858"/>
            <a:ext cx="1681163" cy="520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80</a:t>
            </a:r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/>
            </a:r>
            <a:b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sz="5400" dirty="0"/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2979" y="1552512"/>
            <a:ext cx="4984791" cy="516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10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675" y="881857"/>
            <a:ext cx="4633913" cy="520699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Terrific Trees</a:t>
            </a:r>
            <a:br>
              <a:rPr lang="en-US" sz="5400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 smtClean="0">
                <a:solidFill>
                  <a:schemeClr val="bg1">
                    <a:lumMod val="85000"/>
                  </a:schemeClr>
                </a:solidFill>
                <a:latin typeface="Imprint MT Shadow" panose="04020605060303030202" pitchFamily="82" charset="0"/>
              </a:rPr>
              <a:t>This is a dog’s most favorite part of a tree.</a:t>
            </a:r>
            <a:endParaRPr lang="en-US" sz="5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72637" y="881858"/>
            <a:ext cx="1681163" cy="520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20</a:t>
            </a:r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/>
            </a:r>
            <a:b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sz="5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05137" y="4763295"/>
            <a:ext cx="5710238" cy="520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 </a:t>
            </a:r>
            <a:r>
              <a:rPr lang="en-US" sz="66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The BARK !!</a:t>
            </a:r>
            <a:endParaRPr lang="en-US" sz="6600" dirty="0"/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8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675" y="881857"/>
            <a:ext cx="5823303" cy="520699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Feathered Friends</a:t>
            </a:r>
            <a:r>
              <a:rPr lang="en-US" sz="5400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/>
            </a:r>
            <a:br>
              <a:rPr lang="en-US" sz="5400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sz="54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72092" y="1825625"/>
            <a:ext cx="4884683" cy="4341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 smtClean="0">
                <a:solidFill>
                  <a:schemeClr val="bg1">
                    <a:lumMod val="85000"/>
                  </a:schemeClr>
                </a:solidFill>
                <a:latin typeface="Imprint MT Shadow" panose="04020605060303030202" pitchFamily="82" charset="0"/>
              </a:rPr>
              <a:t>This type of duck is the logo for the Friends of Moreau Lake</a:t>
            </a:r>
            <a:endParaRPr lang="en-US" sz="5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72637" y="881858"/>
            <a:ext cx="1681163" cy="520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100</a:t>
            </a:r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/>
            </a:r>
            <a:b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sz="5400" dirty="0"/>
          </a:p>
        </p:txBody>
      </p:sp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pic>
        <p:nvPicPr>
          <p:cNvPr id="5122" name="Picture 2" descr="Wood Duck Identification, All About Birds, Cornell Lab of Ornitholo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869" y="1402556"/>
            <a:ext cx="5700837" cy="427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47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675" y="881857"/>
            <a:ext cx="5823303" cy="520699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Feathered Friends</a:t>
            </a:r>
            <a:r>
              <a:rPr lang="en-US" sz="5400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/>
            </a:r>
            <a:br>
              <a:rPr lang="en-US" sz="5400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sz="54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47648" y="2179416"/>
            <a:ext cx="7895897" cy="9062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5400" b="1" dirty="0" smtClean="0">
                <a:solidFill>
                  <a:schemeClr val="bg1">
                    <a:lumMod val="85000"/>
                  </a:schemeClr>
                </a:solidFill>
                <a:latin typeface="Imprint MT Shadow" panose="04020605060303030202" pitchFamily="82" charset="0"/>
              </a:rPr>
              <a:t>The   </a:t>
            </a:r>
            <a:r>
              <a:rPr lang="en-US" sz="7100" b="1" dirty="0" smtClean="0">
                <a:solidFill>
                  <a:schemeClr val="bg1">
                    <a:lumMod val="85000"/>
                  </a:schemeClr>
                </a:solidFill>
                <a:latin typeface="Imprint MT Shadow" panose="04020605060303030202" pitchFamily="82" charset="0"/>
              </a:rPr>
              <a:t>WOOD DUCK</a:t>
            </a:r>
            <a:endParaRPr lang="en-US" sz="71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72637" y="881858"/>
            <a:ext cx="1681163" cy="520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100</a:t>
            </a:r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/>
            </a:r>
            <a:b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sz="5400" dirty="0"/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pic>
        <p:nvPicPr>
          <p:cNvPr id="7" name="image01.jpg" title="Image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PicPr preferRelativeResize="0"/>
          <p:nvPr/>
        </p:nvPicPr>
        <p:blipFill>
          <a:blip r:embed="rId4" cstate="print"/>
          <a:stretch>
            <a:fillRect/>
          </a:stretch>
        </p:blipFill>
        <p:spPr>
          <a:xfrm>
            <a:off x="4081118" y="3468680"/>
            <a:ext cx="2665960" cy="23490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380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675" y="881857"/>
            <a:ext cx="5823303" cy="520699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Invasives   </a:t>
            </a:r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  <a:sym typeface="Wingdings" panose="05000000000000000000" pitchFamily="2" charset="2"/>
              </a:rPr>
              <a:t></a:t>
            </a:r>
            <a:endParaRPr lang="en-US" sz="54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71597" y="2141508"/>
            <a:ext cx="5978831" cy="399328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5400" b="1" dirty="0" smtClean="0">
                <a:latin typeface="Imprint MT Shadow" panose="04020605060303030202" pitchFamily="82" charset="0"/>
              </a:rPr>
              <a:t>This insect has wreaked havoc on our trees throughout the state and could be a serious problem in our park. </a:t>
            </a:r>
            <a:endParaRPr lang="en-US" sz="5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72637" y="881858"/>
            <a:ext cx="1681163" cy="520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2</a:t>
            </a:r>
            <a:r>
              <a:rPr lang="en-US" sz="72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0</a:t>
            </a:r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/>
            </a:r>
            <a:b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sz="5400" dirty="0"/>
          </a:p>
        </p:txBody>
      </p:sp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7589" y="1443189"/>
            <a:ext cx="4106488" cy="27330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7589" y="4426094"/>
            <a:ext cx="251460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2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2678178"/>
            <a:ext cx="8965570" cy="18273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 smtClean="0">
                <a:latin typeface="Imprint MT Shadow" panose="04020605060303030202" pitchFamily="82" charset="0"/>
              </a:rPr>
              <a:t>Hemlock Woolly </a:t>
            </a:r>
            <a:r>
              <a:rPr lang="en-US" sz="6000" b="1" dirty="0" err="1" smtClean="0">
                <a:latin typeface="Imprint MT Shadow" panose="04020605060303030202" pitchFamily="82" charset="0"/>
              </a:rPr>
              <a:t>Adelgid</a:t>
            </a:r>
            <a:endParaRPr lang="en-US" sz="6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72637" y="881858"/>
            <a:ext cx="1681163" cy="520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20</a:t>
            </a:r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/>
            </a:r>
            <a:b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sz="5400" dirty="0"/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09675" y="881857"/>
            <a:ext cx="5823303" cy="520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Invasives   </a:t>
            </a:r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  <a:sym typeface="Wingdings" panose="05000000000000000000" pitchFamily="2" charset="2"/>
              </a:rPr>
              <a:t>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40487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0172" y="1692622"/>
            <a:ext cx="7076112" cy="392678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5400" b="1" dirty="0" smtClean="0">
                <a:latin typeface="Imprint MT Shadow" panose="04020605060303030202" pitchFamily="82" charset="0"/>
              </a:rPr>
              <a:t>Although pretty in the Fall, this vine  smothers our native plants by blocking out sunlight and competing for root space. </a:t>
            </a:r>
            <a:endParaRPr lang="en-US" sz="5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72637" y="881858"/>
            <a:ext cx="1681163" cy="520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40</a:t>
            </a:r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/>
            </a:r>
            <a:b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sz="5400" dirty="0"/>
          </a:p>
        </p:txBody>
      </p:sp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09675" y="881857"/>
            <a:ext cx="5823303" cy="520699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Invasives   </a:t>
            </a:r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  <a:sym typeface="Wingdings" panose="05000000000000000000" pitchFamily="2" charset="2"/>
              </a:rPr>
              <a:t></a:t>
            </a:r>
            <a:endParaRPr lang="en-US" sz="5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6057" y="1692622"/>
            <a:ext cx="4333159" cy="339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73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76740" y="1873870"/>
            <a:ext cx="7895897" cy="9062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7100" b="1" dirty="0" smtClean="0">
                <a:latin typeface="Imprint MT Shadow" panose="04020605060303030202" pitchFamily="82" charset="0"/>
              </a:rPr>
              <a:t>Oriental Bittersweet</a:t>
            </a:r>
            <a:endParaRPr lang="en-US" sz="71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72637" y="881858"/>
            <a:ext cx="1681163" cy="520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40</a:t>
            </a:r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/>
            </a:r>
            <a:b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sz="5400" dirty="0"/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09675" y="881857"/>
            <a:ext cx="5823303" cy="520699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Invasives   </a:t>
            </a:r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  <a:sym typeface="Wingdings" panose="05000000000000000000" pitchFamily="2" charset="2"/>
              </a:rPr>
              <a:t></a:t>
            </a:r>
            <a:endParaRPr lang="en-US" sz="5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5907" t="1385" b="-1385"/>
          <a:stretch/>
        </p:blipFill>
        <p:spPr>
          <a:xfrm>
            <a:off x="5545472" y="3152204"/>
            <a:ext cx="5185756" cy="2400300"/>
          </a:xfrm>
          <a:prstGeom prst="rect">
            <a:avLst/>
          </a:prstGeom>
        </p:spPr>
      </p:pic>
      <p:pic>
        <p:nvPicPr>
          <p:cNvPr id="6146" name="Picture 2" descr="Oriental Bittersweet | Minnesota Department of Agricul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88" y="3152204"/>
            <a:ext cx="4233949" cy="317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826615" y="1828414"/>
            <a:ext cx="7895897" cy="9062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7100" b="1" dirty="0" smtClean="0">
                <a:solidFill>
                  <a:srgbClr val="FFC000"/>
                </a:solidFill>
                <a:latin typeface="Imprint MT Shadow" panose="04020605060303030202" pitchFamily="82" charset="0"/>
              </a:rPr>
              <a:t>Oriental Bittersweet</a:t>
            </a:r>
            <a:endParaRPr lang="en-US" sz="71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66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72092" y="1825625"/>
            <a:ext cx="11149348" cy="4341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 smtClean="0">
                <a:latin typeface="Imprint MT Shadow" panose="04020605060303030202" pitchFamily="82" charset="0"/>
              </a:rPr>
              <a:t>This plant has taken over many of our river banks and road sides. </a:t>
            </a:r>
            <a:endParaRPr lang="en-US" sz="5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72637" y="881858"/>
            <a:ext cx="1681163" cy="520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60</a:t>
            </a:r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/>
            </a:r>
            <a:b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sz="5400" dirty="0"/>
          </a:p>
        </p:txBody>
      </p:sp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09675" y="881857"/>
            <a:ext cx="5823303" cy="520699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Invasives   </a:t>
            </a:r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  <a:sym typeface="Wingdings" panose="05000000000000000000" pitchFamily="2" charset="2"/>
              </a:rPr>
              <a:t></a:t>
            </a:r>
            <a:endParaRPr lang="en-US" sz="5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9686"/>
          <a:stretch/>
        </p:blipFill>
        <p:spPr>
          <a:xfrm>
            <a:off x="413621" y="3847222"/>
            <a:ext cx="968630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66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196041" y="1921893"/>
            <a:ext cx="7895897" cy="9062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600" b="1" dirty="0" smtClean="0">
                <a:latin typeface="Imprint MT Shadow" panose="04020605060303030202" pitchFamily="82" charset="0"/>
              </a:rPr>
              <a:t>Japanese Knotweed</a:t>
            </a:r>
            <a:endParaRPr lang="en-US" sz="8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72637" y="881858"/>
            <a:ext cx="1681163" cy="520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60</a:t>
            </a:r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/>
            </a:r>
            <a:b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sz="5400" dirty="0"/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09675" y="881857"/>
            <a:ext cx="5823303" cy="520699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Invasives   </a:t>
            </a:r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  <a:sym typeface="Wingdings" panose="05000000000000000000" pitchFamily="2" charset="2"/>
              </a:rPr>
              <a:t></a:t>
            </a:r>
            <a:endParaRPr lang="en-US" sz="5400" dirty="0"/>
          </a:p>
        </p:txBody>
      </p:sp>
      <p:pic>
        <p:nvPicPr>
          <p:cNvPr id="7170" name="Picture 2" descr="Volunteers band together, root out invasive species in Duluth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93" y="3347518"/>
            <a:ext cx="5147945" cy="321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b="2802"/>
          <a:stretch/>
        </p:blipFill>
        <p:spPr>
          <a:xfrm>
            <a:off x="6483927" y="3347518"/>
            <a:ext cx="3227218" cy="321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90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49687" y="1792372"/>
            <a:ext cx="4971012" cy="43756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5400" b="1" dirty="0" smtClean="0">
                <a:latin typeface="Imprint MT Shadow" panose="04020605060303030202" pitchFamily="82" charset="0"/>
              </a:rPr>
              <a:t>Unfortunately this grass (reed) has taken over many areas along the shoreline.</a:t>
            </a:r>
            <a:endParaRPr lang="en-US" sz="5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72637" y="881858"/>
            <a:ext cx="1681163" cy="520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80</a:t>
            </a:r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/>
            </a:r>
            <a:b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sz="5400" dirty="0"/>
          </a:p>
        </p:txBody>
      </p:sp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09675" y="881857"/>
            <a:ext cx="5823303" cy="520699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Invasives   </a:t>
            </a:r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  <a:sym typeface="Wingdings" panose="05000000000000000000" pitchFamily="2" charset="2"/>
              </a:rPr>
              <a:t></a:t>
            </a:r>
            <a:endParaRPr lang="en-US" sz="5400" dirty="0"/>
          </a:p>
        </p:txBody>
      </p:sp>
      <p:pic>
        <p:nvPicPr>
          <p:cNvPr id="9" name="Picture 2" descr="Press Release - NYS Parks, Recreation &amp; Historic Preserv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77" y="1905779"/>
            <a:ext cx="5885411" cy="441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48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56982" y="2175375"/>
            <a:ext cx="8015653" cy="17482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b="1" dirty="0" smtClean="0">
                <a:latin typeface="Imprint MT Shadow" panose="04020605060303030202" pitchFamily="82" charset="0"/>
              </a:rPr>
              <a:t>PHRAGMITES</a:t>
            </a:r>
            <a:r>
              <a:rPr lang="en-US" sz="8000" b="1" dirty="0" smtClean="0">
                <a:solidFill>
                  <a:schemeClr val="bg1">
                    <a:lumMod val="85000"/>
                  </a:schemeClr>
                </a:solidFill>
                <a:latin typeface="Imprint MT Shadow" panose="04020605060303030202" pitchFamily="82" charset="0"/>
              </a:rPr>
              <a:t>  </a:t>
            </a:r>
            <a:endParaRPr lang="en-US" sz="9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72637" y="881858"/>
            <a:ext cx="1681163" cy="520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80</a:t>
            </a:r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/>
            </a:r>
            <a:b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sz="5400" dirty="0"/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09675" y="881857"/>
            <a:ext cx="5823303" cy="520699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Invasives   </a:t>
            </a:r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  <a:sym typeface="Wingdings" panose="05000000000000000000" pitchFamily="2" charset="2"/>
              </a:rPr>
              <a:t></a:t>
            </a:r>
            <a:endParaRPr lang="en-US" sz="5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122496" y="3822308"/>
            <a:ext cx="8015653" cy="1748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 smtClean="0">
                <a:latin typeface="Imprint MT Shadow" panose="04020605060303030202" pitchFamily="82" charset="0"/>
              </a:rPr>
              <a:t>(Common Reed Grass)</a:t>
            </a:r>
            <a:endParaRPr lang="en-US" sz="5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50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675" y="881857"/>
            <a:ext cx="4633913" cy="520699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Terrific Trees</a:t>
            </a:r>
            <a:br>
              <a:rPr lang="en-US" sz="5400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sz="54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890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 smtClean="0">
                <a:solidFill>
                  <a:schemeClr val="bg1">
                    <a:lumMod val="85000"/>
                  </a:schemeClr>
                </a:solidFill>
                <a:latin typeface="Imprint MT Shadow" panose="04020605060303030202" pitchFamily="82" charset="0"/>
              </a:rPr>
              <a:t>The official tree of New York State.</a:t>
            </a:r>
            <a:endParaRPr lang="en-US" sz="5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72637" y="881858"/>
            <a:ext cx="1681163" cy="520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4</a:t>
            </a:r>
            <a:r>
              <a:rPr lang="en-US" sz="72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0</a:t>
            </a:r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/>
            </a:r>
            <a:b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sz="5400" dirty="0"/>
          </a:p>
        </p:txBody>
      </p:sp>
      <p:pic>
        <p:nvPicPr>
          <p:cNvPr id="7" name="Picture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8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09675" y="1832206"/>
            <a:ext cx="10552216" cy="19417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 smtClean="0">
                <a:latin typeface="Imprint MT Shadow" panose="04020605060303030202" pitchFamily="82" charset="0"/>
              </a:rPr>
              <a:t>This aquatic plant could “choke out” the lake.</a:t>
            </a:r>
            <a:endParaRPr lang="en-US" sz="5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72637" y="881858"/>
            <a:ext cx="1681163" cy="520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100</a:t>
            </a:r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/>
            </a:r>
            <a:b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sz="5400" dirty="0"/>
          </a:p>
        </p:txBody>
      </p:sp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09675" y="881857"/>
            <a:ext cx="5823303" cy="520699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Invasives   </a:t>
            </a:r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  <a:sym typeface="Wingdings" panose="05000000000000000000" pitchFamily="2" charset="2"/>
              </a:rPr>
              <a:t></a:t>
            </a:r>
            <a:endParaRPr lang="en-US" sz="5400" dirty="0"/>
          </a:p>
        </p:txBody>
      </p:sp>
      <p:pic>
        <p:nvPicPr>
          <p:cNvPr id="9" name="Picture 2" descr="Eurasian watermilfoi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1" r="-519" b="8823"/>
          <a:stretch/>
        </p:blipFill>
        <p:spPr bwMode="auto">
          <a:xfrm>
            <a:off x="1385672" y="3491049"/>
            <a:ext cx="5100111" cy="308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2978" y="3491049"/>
            <a:ext cx="3076609" cy="307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78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47648" y="2179415"/>
            <a:ext cx="8577254" cy="18273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b="1" dirty="0">
                <a:latin typeface="Imprint MT Shadow" panose="04020605060303030202" pitchFamily="82" charset="0"/>
              </a:rPr>
              <a:t>Eurasian Water-milfoil</a:t>
            </a:r>
            <a:endParaRPr lang="en-US" sz="6600" b="1" dirty="0">
              <a:solidFill>
                <a:schemeClr val="bg1">
                  <a:lumMod val="85000"/>
                </a:schemeClr>
              </a:solidFill>
              <a:latin typeface="Imprint MT Shadow" panose="04020605060303030202" pitchFamily="8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72637" y="881858"/>
            <a:ext cx="1681163" cy="520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100</a:t>
            </a:r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/>
            </a:r>
            <a:b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sz="5400" dirty="0"/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09675" y="881857"/>
            <a:ext cx="5823303" cy="520699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Invasives   </a:t>
            </a:r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  <a:sym typeface="Wingdings" panose="05000000000000000000" pitchFamily="2" charset="2"/>
              </a:rPr>
              <a:t></a:t>
            </a:r>
            <a:endParaRPr lang="en-US" sz="5400" dirty="0"/>
          </a:p>
        </p:txBody>
      </p:sp>
      <p:pic>
        <p:nvPicPr>
          <p:cNvPr id="3074" name="Picture 2" descr="Eurasian Watermilfoil – New York Invasive Species Informati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2"/>
          <a:stretch/>
        </p:blipFill>
        <p:spPr bwMode="auto">
          <a:xfrm>
            <a:off x="3048404" y="3352513"/>
            <a:ext cx="4876800" cy="296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34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672637" y="881858"/>
            <a:ext cx="1681163" cy="520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2</a:t>
            </a:r>
            <a:r>
              <a:rPr lang="en-US" sz="72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0</a:t>
            </a:r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/>
            </a:r>
            <a:b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sz="5400" dirty="0"/>
          </a:p>
        </p:txBody>
      </p:sp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27043" y="605591"/>
            <a:ext cx="5823303" cy="520699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Furry Friends</a:t>
            </a:r>
            <a:endParaRPr lang="en-US" sz="6600" dirty="0">
              <a:solidFill>
                <a:srgbClr val="FFFF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27043" y="2028306"/>
            <a:ext cx="9962630" cy="33084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 smtClean="0">
                <a:solidFill>
                  <a:srgbClr val="FF0000"/>
                </a:solidFill>
                <a:latin typeface="Imprint MT Shadow" panose="04020605060303030202" pitchFamily="82" charset="0"/>
              </a:rPr>
              <a:t>This taxonomic grouping (Class) contain animals with hair, maintain a constant body temperature , and produce milk for their young.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49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672637" y="881858"/>
            <a:ext cx="1681163" cy="520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2</a:t>
            </a:r>
            <a:r>
              <a:rPr lang="en-US" sz="72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0</a:t>
            </a:r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/>
            </a:r>
            <a:b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sz="5400" dirty="0"/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207097" y="1915323"/>
            <a:ext cx="8015653" cy="1748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80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MAMMALS</a:t>
            </a:r>
            <a:r>
              <a:rPr lang="en-US" sz="5400" b="1" dirty="0" smtClean="0">
                <a:solidFill>
                  <a:srgbClr val="FF0000"/>
                </a:solidFill>
                <a:latin typeface="Imprint MT Shadow" panose="04020605060303030202" pitchFamily="82" charset="0"/>
              </a:rPr>
              <a:t>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27043" y="605591"/>
            <a:ext cx="5823303" cy="520699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Furry Friends</a:t>
            </a:r>
            <a:endParaRPr lang="en-US" sz="6600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1017" y="3095627"/>
            <a:ext cx="4940477" cy="344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34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672637" y="881858"/>
            <a:ext cx="1681163" cy="520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40</a:t>
            </a:r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/>
            </a:r>
            <a:b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sz="5400" dirty="0">
              <a:solidFill>
                <a:srgbClr val="FFFF00"/>
              </a:solidFill>
            </a:endParaRPr>
          </a:p>
        </p:txBody>
      </p:sp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117652" y="2459021"/>
            <a:ext cx="9672268" cy="3189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 smtClean="0">
                <a:solidFill>
                  <a:srgbClr val="FF0000"/>
                </a:solidFill>
                <a:latin typeface="Imprint MT Shadow" panose="04020605060303030202" pitchFamily="82" charset="0"/>
              </a:rPr>
              <a:t>This squirrel is quite common but rarely seen as it active at night (nocturnal) gliding from tree to tree.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27043" y="605591"/>
            <a:ext cx="5823303" cy="520699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Furry Friends</a:t>
            </a:r>
            <a:endParaRPr lang="en-US" sz="6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70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672637" y="881858"/>
            <a:ext cx="1681163" cy="520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40</a:t>
            </a:r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/>
            </a:r>
            <a:b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sz="5400" dirty="0">
              <a:solidFill>
                <a:srgbClr val="FFFF00"/>
              </a:solidFill>
            </a:endParaRP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27043" y="605591"/>
            <a:ext cx="5823303" cy="520699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Furry Friends</a:t>
            </a:r>
            <a:endParaRPr lang="en-US" sz="6600" dirty="0">
              <a:solidFill>
                <a:srgbClr val="FFFF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989492" y="2214306"/>
            <a:ext cx="8673355" cy="1647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8800" b="1" dirty="0" smtClean="0">
                <a:solidFill>
                  <a:srgbClr val="FF0000"/>
                </a:solidFill>
                <a:latin typeface="Imprint MT Shadow" panose="04020605060303030202" pitchFamily="82" charset="0"/>
              </a:rPr>
              <a:t>Flying Squirrel</a:t>
            </a:r>
            <a:endParaRPr lang="en-US" sz="8800" dirty="0">
              <a:solidFill>
                <a:srgbClr val="FF0000"/>
              </a:solidFill>
            </a:endParaRPr>
          </a:p>
        </p:txBody>
      </p:sp>
      <p:pic>
        <p:nvPicPr>
          <p:cNvPr id="16386" name="Picture 2" descr="Incredible images show flying squirrel leaping 150-feet through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604" y="3861773"/>
            <a:ext cx="3949171" cy="237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751" y="3861773"/>
            <a:ext cx="3792642" cy="237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02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672637" y="881858"/>
            <a:ext cx="1681163" cy="520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60</a:t>
            </a:r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/>
            </a:r>
            <a:b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sz="5400" dirty="0">
              <a:solidFill>
                <a:srgbClr val="FFFF00"/>
              </a:solidFill>
            </a:endParaRPr>
          </a:p>
        </p:txBody>
      </p:sp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27043" y="605591"/>
            <a:ext cx="5823303" cy="520699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Furry Friends</a:t>
            </a:r>
            <a:endParaRPr lang="en-US" sz="6600" dirty="0">
              <a:solidFill>
                <a:srgbClr val="FFFF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60788" y="1931785"/>
            <a:ext cx="6637539" cy="44856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 smtClean="0">
                <a:solidFill>
                  <a:srgbClr val="FF0000"/>
                </a:solidFill>
                <a:latin typeface="Imprint MT Shadow" panose="04020605060303030202" pitchFamily="82" charset="0"/>
              </a:rPr>
              <a:t>This is the Official Animal of New York Sate, has a house at </a:t>
            </a:r>
            <a:r>
              <a:rPr lang="en-US" sz="5400" b="1" dirty="0" err="1" smtClean="0">
                <a:solidFill>
                  <a:srgbClr val="FF0000"/>
                </a:solidFill>
                <a:latin typeface="Imprint MT Shadow" panose="04020605060303030202" pitchFamily="82" charset="0"/>
              </a:rPr>
              <a:t>Moreua</a:t>
            </a:r>
            <a:r>
              <a:rPr lang="en-US" sz="5400" b="1" dirty="0" smtClean="0">
                <a:solidFill>
                  <a:srgbClr val="FF0000"/>
                </a:solidFill>
                <a:latin typeface="Imprint MT Shadow" panose="04020605060303030202" pitchFamily="82" charset="0"/>
              </a:rPr>
              <a:t> Lake and loves to eat the bark and leaves of our “poplars”.   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0037" y="1931785"/>
            <a:ext cx="35052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6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672637" y="881858"/>
            <a:ext cx="1681163" cy="520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60</a:t>
            </a:r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/>
            </a:r>
            <a:b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sz="5400" dirty="0"/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231713" y="1934894"/>
            <a:ext cx="4627850" cy="1218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6600" b="1" dirty="0" smtClean="0">
                <a:solidFill>
                  <a:srgbClr val="FF0000"/>
                </a:solidFill>
                <a:latin typeface="Imprint MT Shadow" panose="04020605060303030202" pitchFamily="82" charset="0"/>
              </a:rPr>
              <a:t>BEAVER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27043" y="605591"/>
            <a:ext cx="5823303" cy="520699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Furry Friends</a:t>
            </a:r>
            <a:endParaRPr lang="en-US" sz="6600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8333" y="3516070"/>
            <a:ext cx="2902221" cy="30038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0483" y="3473947"/>
            <a:ext cx="379095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68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672637" y="881858"/>
            <a:ext cx="1681163" cy="520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80</a:t>
            </a:r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/>
            </a:r>
            <a:b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sz="5400" dirty="0"/>
          </a:p>
        </p:txBody>
      </p:sp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27043" y="605591"/>
            <a:ext cx="5823303" cy="520699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Furry Friends</a:t>
            </a:r>
            <a:endParaRPr lang="en-US" sz="6600" dirty="0">
              <a:solidFill>
                <a:srgbClr val="FFFF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523980" y="2209639"/>
            <a:ext cx="9166187" cy="33100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6600" b="1" dirty="0" smtClean="0">
                <a:solidFill>
                  <a:srgbClr val="FF0000"/>
                </a:solidFill>
                <a:latin typeface="Imprint MT Shadow" panose="04020605060303030202" pitchFamily="82" charset="0"/>
              </a:rPr>
              <a:t>Next to squirrels, these are the most common animals you will find in the park !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87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672637" y="881858"/>
            <a:ext cx="1681163" cy="520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80</a:t>
            </a:r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/>
            </a:r>
            <a:b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sz="5400" dirty="0"/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927043" y="1639056"/>
            <a:ext cx="9537878" cy="1052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 smtClean="0">
                <a:solidFill>
                  <a:srgbClr val="FF0000"/>
                </a:solidFill>
                <a:latin typeface="Imprint MT Shadow" panose="04020605060303030202" pitchFamily="82" charset="0"/>
              </a:rPr>
              <a:t>Dogs and their Human owners. 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27043" y="605591"/>
            <a:ext cx="5823303" cy="520699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Furry Friends</a:t>
            </a:r>
            <a:endParaRPr lang="en-US" sz="6600" dirty="0">
              <a:solidFill>
                <a:srgbClr val="FFFF00"/>
              </a:solidFill>
            </a:endParaRPr>
          </a:p>
        </p:txBody>
      </p:sp>
      <p:pic>
        <p:nvPicPr>
          <p:cNvPr id="9218" name="Picture 2" descr="Best Parks To Walk Your Dog In Pittsburgh – CBS Pittsburg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023" y="2691496"/>
            <a:ext cx="5347862" cy="402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35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675" y="881857"/>
            <a:ext cx="4633913" cy="520699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Terrific Trees</a:t>
            </a:r>
            <a:br>
              <a:rPr lang="en-US" sz="5400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sz="54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890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 smtClean="0">
                <a:solidFill>
                  <a:schemeClr val="bg1">
                    <a:lumMod val="85000"/>
                  </a:schemeClr>
                </a:solidFill>
                <a:latin typeface="Imprint MT Shadow" panose="04020605060303030202" pitchFamily="82" charset="0"/>
              </a:rPr>
              <a:t>The official tree of New York State.</a:t>
            </a:r>
            <a:endParaRPr lang="en-US" sz="5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72637" y="881858"/>
            <a:ext cx="1681163" cy="520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4</a:t>
            </a:r>
            <a:r>
              <a:rPr lang="en-US" sz="72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0</a:t>
            </a:r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/>
            </a:r>
            <a:b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sz="5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43175" y="4548983"/>
            <a:ext cx="7686675" cy="520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 </a:t>
            </a:r>
            <a:r>
              <a:rPr lang="en-US" sz="66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The Sugar Maple </a:t>
            </a:r>
          </a:p>
          <a:p>
            <a:r>
              <a:rPr lang="en-US" sz="6600" b="1" i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Acer </a:t>
            </a:r>
            <a:r>
              <a:rPr lang="en-US" sz="6600" b="1" i="1" dirty="0" err="1" smtClean="0">
                <a:solidFill>
                  <a:srgbClr val="FFFF00"/>
                </a:solidFill>
                <a:latin typeface="Imprint MT Shadow" panose="04020605060303030202" pitchFamily="82" charset="0"/>
              </a:rPr>
              <a:t>saccharum</a:t>
            </a:r>
            <a:endParaRPr lang="en-US" sz="6600" i="1" dirty="0"/>
          </a:p>
        </p:txBody>
      </p:sp>
      <p:pic>
        <p:nvPicPr>
          <p:cNvPr id="7" name="Picture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00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672637" y="881858"/>
            <a:ext cx="1681163" cy="520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100</a:t>
            </a:r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/>
            </a:r>
            <a:b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sz="5400" dirty="0"/>
          </a:p>
        </p:txBody>
      </p:sp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27043" y="605591"/>
            <a:ext cx="5823303" cy="520699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Furry Friends</a:t>
            </a:r>
            <a:endParaRPr lang="en-US" sz="6600" dirty="0">
              <a:solidFill>
                <a:srgbClr val="FFFF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132479" y="2753910"/>
            <a:ext cx="9380739" cy="2894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 smtClean="0">
                <a:solidFill>
                  <a:srgbClr val="FF0000"/>
                </a:solidFill>
                <a:latin typeface="Imprint MT Shadow" panose="04020605060303030202" pitchFamily="82" charset="0"/>
              </a:rPr>
              <a:t>Although very rare at Moreau Lake Sate Park, it is the largest Animal in New York State.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86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672637" y="881858"/>
            <a:ext cx="1681163" cy="520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100</a:t>
            </a:r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/>
            </a:r>
            <a:b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sz="5400" dirty="0"/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7552885" y="3248977"/>
            <a:ext cx="5475337" cy="1185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7200" b="1" dirty="0" smtClean="0">
                <a:solidFill>
                  <a:srgbClr val="FF0000"/>
                </a:solidFill>
                <a:latin typeface="Imprint MT Shadow" panose="04020605060303030202" pitchFamily="82" charset="0"/>
              </a:rPr>
              <a:t>MOOSE</a:t>
            </a:r>
            <a:r>
              <a:rPr lang="en-US" sz="5400" b="1" dirty="0" smtClean="0">
                <a:solidFill>
                  <a:srgbClr val="FF0000"/>
                </a:solidFill>
                <a:latin typeface="Imprint MT Shadow" panose="04020605060303030202" pitchFamily="82" charset="0"/>
              </a:rPr>
              <a:t>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27043" y="605591"/>
            <a:ext cx="5823303" cy="520699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Furry Friends</a:t>
            </a:r>
            <a:endParaRPr lang="en-US" sz="6600" dirty="0">
              <a:solidFill>
                <a:srgbClr val="FFFF00"/>
              </a:solidFill>
            </a:endParaRPr>
          </a:p>
        </p:txBody>
      </p:sp>
      <p:pic>
        <p:nvPicPr>
          <p:cNvPr id="8194" name="Picture 2" descr="https://www.newyorkupstate.com/resizer/j5Fl_OHXXnWMr7WTUy58hq309uY=/450x0/smart/advancelocal-adapter-image-uploads.s3.amazonaws.com/image.newyorkupstate.com/home/nyup-media/width2048/img/outdoors/photo/2018/01/10/24001238-standar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54" y="1983972"/>
            <a:ext cx="5580207" cy="414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35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32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672637" y="881858"/>
            <a:ext cx="1681163" cy="520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20</a:t>
            </a:r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/>
            </a:r>
            <a:b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sz="5400" dirty="0"/>
          </a:p>
        </p:txBody>
      </p:sp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27043" y="605591"/>
            <a:ext cx="7853542" cy="796966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Starts with the letter  </a:t>
            </a:r>
            <a:r>
              <a:rPr lang="en-US" sz="66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P</a:t>
            </a:r>
            <a:endParaRPr lang="en-US" sz="6600" dirty="0">
              <a:solidFill>
                <a:srgbClr val="FFFF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81645" y="2753910"/>
            <a:ext cx="11155680" cy="1834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Imprint MT Shadow" panose="04020605060303030202" pitchFamily="82" charset="0"/>
              </a:rPr>
              <a:t>This is one the tastiest fish in the Lake.</a:t>
            </a:r>
            <a:endParaRPr lang="en-US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1844" y="3829052"/>
            <a:ext cx="675322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57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32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672637" y="881858"/>
            <a:ext cx="1681163" cy="520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20</a:t>
            </a:r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/>
            </a:r>
            <a:b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sz="5400" dirty="0"/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27043" y="605591"/>
            <a:ext cx="7853542" cy="796966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Starts with the letter  </a:t>
            </a:r>
            <a:r>
              <a:rPr lang="en-US" sz="66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P</a:t>
            </a:r>
            <a:endParaRPr lang="en-US" sz="6600" dirty="0">
              <a:solidFill>
                <a:srgbClr val="FFFF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890358" y="2620907"/>
            <a:ext cx="3840479" cy="1834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6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Imprint MT Shadow" panose="04020605060303030202" pitchFamily="82" charset="0"/>
              </a:rPr>
              <a:t>PERCH</a:t>
            </a:r>
            <a:r>
              <a:rPr lang="en-US" sz="5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Imprint MT Shadow" panose="04020605060303030202" pitchFamily="82" charset="0"/>
              </a:rPr>
              <a:t>   </a:t>
            </a:r>
            <a:endParaRPr lang="en-US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86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32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672637" y="881858"/>
            <a:ext cx="1681163" cy="520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4</a:t>
            </a:r>
            <a:r>
              <a:rPr lang="en-US" sz="72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0</a:t>
            </a:r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/>
            </a:r>
            <a:b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sz="5400" dirty="0"/>
          </a:p>
        </p:txBody>
      </p:sp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27043" y="605591"/>
            <a:ext cx="7853542" cy="796966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Starts with the letter  </a:t>
            </a:r>
            <a:r>
              <a:rPr lang="en-US" sz="66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P</a:t>
            </a:r>
            <a:endParaRPr lang="en-US" sz="6600" dirty="0">
              <a:solidFill>
                <a:srgbClr val="FFFF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31521" y="2078182"/>
            <a:ext cx="10041774" cy="3846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Imprint MT Shadow" panose="04020605060303030202" pitchFamily="82" charset="0"/>
              </a:rPr>
              <a:t>Don’t touch this plant unless you want to itch.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54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Imprint MT Shadow" panose="04020605060303030202" pitchFamily="8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Imprint MT Shadow" panose="04020605060303030202" pitchFamily="82" charset="0"/>
              </a:rPr>
              <a:t>(Leaves of three, let it be.)</a:t>
            </a:r>
            <a:endParaRPr lang="en-US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66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32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672637" y="881858"/>
            <a:ext cx="1681163" cy="520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4</a:t>
            </a:r>
            <a:r>
              <a:rPr lang="en-US" sz="72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0</a:t>
            </a:r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/>
            </a:r>
            <a:b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sz="5400" dirty="0"/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293680" y="1970662"/>
            <a:ext cx="5475337" cy="1185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Imprint MT Shadow" panose="04020605060303030202" pitchFamily="82" charset="0"/>
              </a:rPr>
              <a:t>Poison Ivy</a:t>
            </a:r>
            <a:r>
              <a:rPr lang="en-US" sz="5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Imprint MT Shadow" panose="04020605060303030202" pitchFamily="82" charset="0"/>
              </a:rPr>
              <a:t> </a:t>
            </a:r>
            <a:endParaRPr lang="en-US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27043" y="605591"/>
            <a:ext cx="7853542" cy="796966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Starts with the letter  </a:t>
            </a:r>
            <a:r>
              <a:rPr lang="en-US" sz="66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P</a:t>
            </a:r>
            <a:endParaRPr lang="en-US" sz="66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Poison Ivy, Oak, and Sumac … Oh My! – Penn Medic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64" y="3495692"/>
            <a:ext cx="4622765" cy="304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or Your Safety: Avoid Poison Ivy - Fire Island National Seashore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603" y="3517489"/>
            <a:ext cx="4027041" cy="302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66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32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672637" y="881858"/>
            <a:ext cx="1681163" cy="520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6</a:t>
            </a:r>
            <a:r>
              <a:rPr lang="en-US" sz="72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0</a:t>
            </a:r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/>
            </a:r>
            <a:b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sz="5400" dirty="0"/>
          </a:p>
        </p:txBody>
      </p:sp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27043" y="605591"/>
            <a:ext cx="7853542" cy="796966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Starts with the letter  </a:t>
            </a:r>
            <a:r>
              <a:rPr lang="en-US" sz="66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P</a:t>
            </a:r>
            <a:endParaRPr lang="en-US" sz="6600" dirty="0">
              <a:solidFill>
                <a:srgbClr val="FFFF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047405" y="2227812"/>
            <a:ext cx="9465814" cy="3420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Imprint MT Shadow" panose="04020605060303030202" pitchFamily="82" charset="0"/>
              </a:rPr>
              <a:t>White, Pitch, and Scots are all examples of these found in the park.</a:t>
            </a:r>
            <a:endParaRPr lang="en-US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8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32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672637" y="881858"/>
            <a:ext cx="1681163" cy="520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6</a:t>
            </a:r>
            <a:r>
              <a:rPr lang="en-US" sz="72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0</a:t>
            </a:r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/>
            </a:r>
            <a:b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sz="5400" dirty="0"/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12072" y="2061556"/>
            <a:ext cx="9895956" cy="2128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8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Imprint MT Shadow" panose="04020605060303030202" pitchFamily="82" charset="0"/>
              </a:rPr>
              <a:t>PINES</a:t>
            </a:r>
            <a:r>
              <a:rPr lang="en-US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Imprint MT Shadow" panose="04020605060303030202" pitchFamily="82" charset="0"/>
              </a:rPr>
              <a:t>     </a:t>
            </a:r>
            <a:r>
              <a:rPr lang="en-US" sz="7200" b="1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Imprint MT Shadow" panose="04020605060303030202" pitchFamily="82" charset="0"/>
              </a:rPr>
              <a:t>Pinus</a:t>
            </a:r>
            <a:r>
              <a:rPr lang="en-US" sz="72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Imprint MT Shadow" panose="04020605060303030202" pitchFamily="82" charset="0"/>
              </a:rPr>
              <a:t> sp</a:t>
            </a:r>
            <a:r>
              <a:rPr lang="en-US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Imprint MT Shadow" panose="04020605060303030202" pitchFamily="82" charset="0"/>
              </a:rPr>
              <a:t>.</a:t>
            </a:r>
            <a:r>
              <a:rPr lang="en-US" sz="5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Imprint MT Shadow" panose="04020605060303030202" pitchFamily="82" charset="0"/>
              </a:rPr>
              <a:t> </a:t>
            </a:r>
            <a:endParaRPr lang="en-US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27043" y="605591"/>
            <a:ext cx="7853542" cy="796966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Starts with the letter  </a:t>
            </a:r>
            <a:r>
              <a:rPr lang="en-US" sz="66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P</a:t>
            </a:r>
            <a:endParaRPr lang="en-US" sz="6600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3023" y="3748087"/>
            <a:ext cx="2606736" cy="24826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6522" y="3748087"/>
            <a:ext cx="1950144" cy="248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37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32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672637" y="881858"/>
            <a:ext cx="1681163" cy="520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8</a:t>
            </a:r>
            <a:r>
              <a:rPr lang="en-US" sz="72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0</a:t>
            </a:r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/>
            </a:r>
            <a:b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sz="5400" dirty="0"/>
          </a:p>
        </p:txBody>
      </p:sp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27043" y="605591"/>
            <a:ext cx="7853542" cy="796966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Starts with the letter  </a:t>
            </a:r>
            <a:r>
              <a:rPr lang="en-US" sz="66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P</a:t>
            </a:r>
            <a:endParaRPr lang="en-US" sz="6600" dirty="0">
              <a:solidFill>
                <a:srgbClr val="FFFF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132479" y="2753910"/>
            <a:ext cx="9380739" cy="28943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Imprint MT Shadow" panose="04020605060303030202" pitchFamily="82" charset="0"/>
              </a:rPr>
              <a:t>Don’t get too close to this pin cushion with four legs, be especially be careful around dogs.</a:t>
            </a:r>
            <a:endParaRPr lang="en-US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60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32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672637" y="881858"/>
            <a:ext cx="1681163" cy="520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8</a:t>
            </a:r>
            <a:r>
              <a:rPr lang="en-US" sz="72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0</a:t>
            </a:r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/>
            </a:r>
            <a:b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sz="5400" dirty="0"/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188277" y="1995638"/>
            <a:ext cx="5475337" cy="1185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Imprint MT Shadow" panose="04020605060303030202" pitchFamily="82" charset="0"/>
              </a:rPr>
              <a:t>Porcupine</a:t>
            </a:r>
            <a:r>
              <a:rPr lang="en-US" sz="5400" b="1" dirty="0" smtClean="0">
                <a:solidFill>
                  <a:srgbClr val="FF0000"/>
                </a:solidFill>
                <a:latin typeface="Imprint MT Shadow" panose="04020605060303030202" pitchFamily="82" charset="0"/>
              </a:rPr>
              <a:t>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27043" y="605591"/>
            <a:ext cx="7853542" cy="796966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Starts with the letter  </a:t>
            </a:r>
            <a:r>
              <a:rPr lang="en-US" sz="66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P</a:t>
            </a:r>
            <a:endParaRPr lang="en-US" sz="6600" dirty="0">
              <a:solidFill>
                <a:srgbClr val="FFFF00"/>
              </a:solidFill>
            </a:endParaRPr>
          </a:p>
        </p:txBody>
      </p:sp>
      <p:pic>
        <p:nvPicPr>
          <p:cNvPr id="3074" name="Picture 2" descr="A North American porcupine and her baby share a tender moment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277" y="3247846"/>
            <a:ext cx="4915188" cy="307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72990" y="3059907"/>
            <a:ext cx="4543425" cy="354091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675" y="881857"/>
            <a:ext cx="4633913" cy="520699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Terrific Trees</a:t>
            </a:r>
            <a:br>
              <a:rPr lang="en-US" sz="5400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sz="5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72637" y="881858"/>
            <a:ext cx="1681163" cy="520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6</a:t>
            </a:r>
            <a:r>
              <a:rPr lang="en-US" sz="72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0</a:t>
            </a:r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/>
            </a:r>
            <a:b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sz="5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825625"/>
            <a:ext cx="10515600" cy="989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 smtClean="0">
                <a:solidFill>
                  <a:schemeClr val="bg1">
                    <a:lumMod val="85000"/>
                  </a:schemeClr>
                </a:solidFill>
                <a:latin typeface="Imprint MT Shadow" panose="04020605060303030202" pitchFamily="82" charset="0"/>
              </a:rPr>
              <a:t>Along with White Pine, this is the most common conifer (evergreen) in the bark.</a:t>
            </a:r>
            <a:endParaRPr lang="en-US" sz="5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6" name="Picture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6352" y="3363516"/>
            <a:ext cx="40767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29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32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672637" y="881858"/>
            <a:ext cx="1681163" cy="520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100</a:t>
            </a:r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/>
            </a:r>
            <a:b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sz="5400" dirty="0"/>
          </a:p>
        </p:txBody>
      </p:sp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27043" y="605591"/>
            <a:ext cx="7853542" cy="796966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Starts with the letter  </a:t>
            </a:r>
            <a:r>
              <a:rPr lang="en-US" sz="66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P</a:t>
            </a:r>
            <a:endParaRPr lang="en-US" sz="6600" dirty="0">
              <a:solidFill>
                <a:srgbClr val="FFFF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132479" y="2753910"/>
            <a:ext cx="10221321" cy="2749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Imprint MT Shadow" panose="04020605060303030202" pitchFamily="82" charset="0"/>
              </a:rPr>
              <a:t>T</a:t>
            </a:r>
            <a:r>
              <a:rPr lang="en-US" sz="6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Imprint MT Shadow" panose="04020605060303030202" pitchFamily="82" charset="0"/>
              </a:rPr>
              <a:t>hese colorful reptiles wear their colors on their shell. </a:t>
            </a:r>
            <a:endParaRPr lang="en-US" sz="66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41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32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672637" y="881858"/>
            <a:ext cx="1681163" cy="520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100</a:t>
            </a:r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/>
            </a:r>
            <a:b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sz="5400" dirty="0"/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088524" y="2112016"/>
            <a:ext cx="5475337" cy="118571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Imprint MT Shadow" panose="04020605060303030202" pitchFamily="82" charset="0"/>
              </a:rPr>
              <a:t>Painted Turtle</a:t>
            </a:r>
            <a:r>
              <a:rPr lang="en-US" sz="5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Imprint MT Shadow" panose="04020605060303030202" pitchFamily="82" charset="0"/>
              </a:rPr>
              <a:t> </a:t>
            </a:r>
            <a:endParaRPr lang="en-US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27043" y="605591"/>
            <a:ext cx="7853542" cy="796966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Starts with the letter  </a:t>
            </a:r>
            <a:r>
              <a:rPr lang="en-US" sz="66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P</a:t>
            </a:r>
            <a:endParaRPr lang="en-US" sz="6600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7214" y="3605214"/>
            <a:ext cx="3276600" cy="2714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8516" y="3605214"/>
            <a:ext cx="381000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14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675" y="881857"/>
            <a:ext cx="4633913" cy="520699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Terrific Trees</a:t>
            </a:r>
            <a:br>
              <a:rPr lang="en-US" sz="5400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sz="5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72637" y="881858"/>
            <a:ext cx="1681163" cy="520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6</a:t>
            </a:r>
            <a:r>
              <a:rPr lang="en-US" sz="72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0</a:t>
            </a:r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/>
            </a:r>
            <a:b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sz="5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57400" y="3948908"/>
            <a:ext cx="8586788" cy="520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 </a:t>
            </a:r>
            <a:r>
              <a:rPr lang="en-US" sz="66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Eastern Hemlock</a:t>
            </a:r>
          </a:p>
          <a:p>
            <a:r>
              <a:rPr lang="en-US" sz="6600" b="1" i="1" dirty="0" err="1" smtClean="0">
                <a:solidFill>
                  <a:srgbClr val="FFFF00"/>
                </a:solidFill>
                <a:latin typeface="Imprint MT Shadow" panose="04020605060303030202" pitchFamily="82" charset="0"/>
              </a:rPr>
              <a:t>Tsuga</a:t>
            </a:r>
            <a:r>
              <a:rPr lang="en-US" sz="6600" b="1" i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 </a:t>
            </a:r>
            <a:r>
              <a:rPr lang="en-US" sz="6600" b="1" i="1" dirty="0" err="1" smtClean="0">
                <a:solidFill>
                  <a:srgbClr val="FFFF00"/>
                </a:solidFill>
                <a:latin typeface="Imprint MT Shadow" panose="04020605060303030202" pitchFamily="82" charset="0"/>
              </a:rPr>
              <a:t>canadensis</a:t>
            </a:r>
            <a:r>
              <a:rPr lang="en-US" sz="6600" b="1" i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 </a:t>
            </a:r>
            <a:endParaRPr lang="en-US" sz="6600" i="1" dirty="0"/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6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675" y="881857"/>
            <a:ext cx="4633913" cy="520699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Terrific Trees</a:t>
            </a:r>
            <a:br>
              <a:rPr lang="en-US" sz="5400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sz="54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4631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5400" b="1" dirty="0" smtClean="0">
                <a:solidFill>
                  <a:schemeClr val="bg1">
                    <a:lumMod val="85000"/>
                  </a:schemeClr>
                </a:solidFill>
                <a:latin typeface="Imprint MT Shadow" panose="04020605060303030202" pitchFamily="82" charset="0"/>
              </a:rPr>
              <a:t>This is the part of the tree that collects the sunlight for Photosynthesis to supply usable energy to the tree.</a:t>
            </a:r>
            <a:endParaRPr lang="en-US" sz="5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72637" y="881858"/>
            <a:ext cx="1681163" cy="520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8</a:t>
            </a:r>
            <a:r>
              <a:rPr lang="en-US" sz="72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0</a:t>
            </a:r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/>
            </a:r>
            <a:b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sz="5400" dirty="0"/>
          </a:p>
        </p:txBody>
      </p:sp>
      <p:pic>
        <p:nvPicPr>
          <p:cNvPr id="6" name="Picture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12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675" y="881857"/>
            <a:ext cx="4633913" cy="520699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Terrific Trees</a:t>
            </a:r>
            <a:br>
              <a:rPr lang="en-US" sz="5400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sz="54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4631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5400" b="1" dirty="0" smtClean="0">
                <a:solidFill>
                  <a:schemeClr val="bg1">
                    <a:lumMod val="85000"/>
                  </a:schemeClr>
                </a:solidFill>
                <a:latin typeface="Imprint MT Shadow" panose="04020605060303030202" pitchFamily="82" charset="0"/>
              </a:rPr>
              <a:t>This is the part of the tree that collects the sunlight for Photosynthesis to supply usable energy to the tree.</a:t>
            </a:r>
            <a:endParaRPr lang="en-US" sz="5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72637" y="881858"/>
            <a:ext cx="1681163" cy="520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8</a:t>
            </a:r>
            <a:r>
              <a:rPr lang="en-US" sz="72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0</a:t>
            </a:r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/>
            </a:r>
            <a:b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sz="5400" dirty="0"/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38200" y="4908154"/>
            <a:ext cx="8586788" cy="520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Leaves or Needles</a:t>
            </a:r>
            <a:endParaRPr lang="en-US" sz="66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6562" y="4325938"/>
            <a:ext cx="3135943" cy="168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67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375623"/>
      </a:hlink>
      <a:folHlink>
        <a:srgbClr val="7FBB5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1635</TotalTime>
  <Words>996</Words>
  <Application>Microsoft Office PowerPoint</Application>
  <PresentationFormat>Widescreen</PresentationFormat>
  <Paragraphs>237</Paragraphs>
  <Slides>61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8" baseType="lpstr">
      <vt:lpstr>Arial</vt:lpstr>
      <vt:lpstr>Calibri</vt:lpstr>
      <vt:lpstr>Calibri Light</vt:lpstr>
      <vt:lpstr>Impact</vt:lpstr>
      <vt:lpstr>Imprint MT Shadow</vt:lpstr>
      <vt:lpstr>Wingdings</vt:lpstr>
      <vt:lpstr>Office Theme</vt:lpstr>
      <vt:lpstr>PowerPoint Presentation</vt:lpstr>
      <vt:lpstr>Terrific Trees </vt:lpstr>
      <vt:lpstr>Terrific Trees </vt:lpstr>
      <vt:lpstr>Terrific Trees </vt:lpstr>
      <vt:lpstr>Terrific Trees </vt:lpstr>
      <vt:lpstr>Terrific Trees </vt:lpstr>
      <vt:lpstr>Terrific Trees </vt:lpstr>
      <vt:lpstr>Terrific Trees </vt:lpstr>
      <vt:lpstr>Terrific Trees </vt:lpstr>
      <vt:lpstr>Terrific Trees </vt:lpstr>
      <vt:lpstr>Terrific Trees </vt:lpstr>
      <vt:lpstr>Something Fishy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Feathered Friends </vt:lpstr>
      <vt:lpstr>Feathered Friends </vt:lpstr>
      <vt:lpstr>Feathered Friends </vt:lpstr>
      <vt:lpstr>Feathered Friends </vt:lpstr>
      <vt:lpstr>Feathered Friends </vt:lpstr>
      <vt:lpstr>Feathered Friends </vt:lpstr>
      <vt:lpstr>Feathered Friends </vt:lpstr>
      <vt:lpstr>Feathered Friends </vt:lpstr>
      <vt:lpstr>Feathered Friends </vt:lpstr>
      <vt:lpstr>Feathered Friends </vt:lpstr>
      <vt:lpstr>Invasives   </vt:lpstr>
      <vt:lpstr>PowerPoint Presentation</vt:lpstr>
      <vt:lpstr>Invasives   </vt:lpstr>
      <vt:lpstr>Invasives   </vt:lpstr>
      <vt:lpstr>Invasives   </vt:lpstr>
      <vt:lpstr>Invasives   </vt:lpstr>
      <vt:lpstr>Invasives   </vt:lpstr>
      <vt:lpstr>Invasives   </vt:lpstr>
      <vt:lpstr>Invasives   </vt:lpstr>
      <vt:lpstr>Invasives   </vt:lpstr>
      <vt:lpstr>Furry Friends</vt:lpstr>
      <vt:lpstr>Furry Friends</vt:lpstr>
      <vt:lpstr>Furry Friends</vt:lpstr>
      <vt:lpstr>Furry Friends</vt:lpstr>
      <vt:lpstr>Furry Friends</vt:lpstr>
      <vt:lpstr>Furry Friends</vt:lpstr>
      <vt:lpstr>Furry Friends</vt:lpstr>
      <vt:lpstr>Furry Friends</vt:lpstr>
      <vt:lpstr>Furry Friends</vt:lpstr>
      <vt:lpstr>Furry Friends</vt:lpstr>
      <vt:lpstr>Starts with the letter  P</vt:lpstr>
      <vt:lpstr>Starts with the letter  P</vt:lpstr>
      <vt:lpstr>Starts with the letter  P</vt:lpstr>
      <vt:lpstr>Starts with the letter  P</vt:lpstr>
      <vt:lpstr>Starts with the letter  P</vt:lpstr>
      <vt:lpstr>Starts with the letter  P</vt:lpstr>
      <vt:lpstr>Starts with the letter  P</vt:lpstr>
      <vt:lpstr>Starts with the letter  P</vt:lpstr>
      <vt:lpstr>Starts with the letter  P</vt:lpstr>
      <vt:lpstr>Starts with the letter  P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Pierson</dc:creator>
  <cp:lastModifiedBy>Paula J Lomasney</cp:lastModifiedBy>
  <cp:revision>72</cp:revision>
  <dcterms:created xsi:type="dcterms:W3CDTF">2020-03-27T14:05:48Z</dcterms:created>
  <dcterms:modified xsi:type="dcterms:W3CDTF">2020-08-26T13:31:15Z</dcterms:modified>
</cp:coreProperties>
</file>